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0"/>
  </p:notesMasterIdLst>
  <p:sldIdLst>
    <p:sldId id="263" r:id="rId3"/>
    <p:sldId id="264" r:id="rId4"/>
    <p:sldId id="265" r:id="rId5"/>
    <p:sldId id="266" r:id="rId6"/>
    <p:sldId id="267" r:id="rId7"/>
    <p:sldId id="268" r:id="rId8"/>
    <p:sldId id="269" r:id="rId9"/>
  </p:sldIdLst>
  <p:sldSz cx="12192000" cy="6858000"/>
  <p:notesSz cx="6858000" cy="9144000"/>
  <p:embeddedFontLst>
    <p:embeddedFont>
      <p:font typeface="Play"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baR4G0nBKn3PQ3uqz+7F/zbk/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3.xml"/><Relationship Id="rId28"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38200" y="903288"/>
            <a:ext cx="10515600" cy="787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838200" y="1825625"/>
            <a:ext cx="10515600" cy="39797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20"/>
          <p:cNvPicPr preferRelativeResize="0"/>
          <p:nvPr/>
        </p:nvPicPr>
        <p:blipFill rotWithShape="1">
          <a:blip r:embed="rId2">
            <a:alphaModFix/>
          </a:blip>
          <a:srcRect/>
          <a:stretch/>
        </p:blipFill>
        <p:spPr>
          <a:xfrm>
            <a:off x="0" y="89172"/>
            <a:ext cx="12192000" cy="814116"/>
          </a:xfrm>
          <a:prstGeom prst="rect">
            <a:avLst/>
          </a:prstGeom>
          <a:noFill/>
          <a:ln>
            <a:noFill/>
          </a:ln>
        </p:spPr>
      </p:pic>
      <p:pic>
        <p:nvPicPr>
          <p:cNvPr id="97" name="Google Shape;97;p20"/>
          <p:cNvPicPr preferRelativeResize="0"/>
          <p:nvPr/>
        </p:nvPicPr>
        <p:blipFill rotWithShape="1">
          <a:blip r:embed="rId3">
            <a:alphaModFix/>
          </a:blip>
          <a:srcRect/>
          <a:stretch/>
        </p:blipFill>
        <p:spPr>
          <a:xfrm flipH="1">
            <a:off x="79513" y="5983524"/>
            <a:ext cx="12192000" cy="81076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30"/>
          <p:cNvPicPr preferRelativeResize="0"/>
          <p:nvPr/>
        </p:nvPicPr>
        <p:blipFill rotWithShape="1">
          <a:blip r:embed="rId2">
            <a:alphaModFix/>
          </a:blip>
          <a:srcRect/>
          <a:stretch/>
        </p:blipFill>
        <p:spPr>
          <a:xfrm>
            <a:off x="0" y="89172"/>
            <a:ext cx="12192000" cy="814116"/>
          </a:xfrm>
          <a:prstGeom prst="rect">
            <a:avLst/>
          </a:prstGeom>
          <a:noFill/>
          <a:ln>
            <a:noFill/>
          </a:ln>
        </p:spPr>
      </p:pic>
      <p:pic>
        <p:nvPicPr>
          <p:cNvPr id="105" name="Google Shape;105;p30"/>
          <p:cNvPicPr preferRelativeResize="0"/>
          <p:nvPr/>
        </p:nvPicPr>
        <p:blipFill rotWithShape="1">
          <a:blip r:embed="rId3">
            <a:alphaModFix/>
          </a:blip>
          <a:srcRect/>
          <a:stretch/>
        </p:blipFill>
        <p:spPr>
          <a:xfrm flipH="1">
            <a:off x="79513" y="5983524"/>
            <a:ext cx="12192000" cy="81076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9" name="Google Shape;10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37"/>
          <p:cNvSpPr>
            <a:spLocks noGrp="1"/>
          </p:cNvSpPr>
          <p:nvPr>
            <p:ph type="pic" idx="2"/>
          </p:nvPr>
        </p:nvSpPr>
        <p:spPr>
          <a:xfrm>
            <a:off x="5183188" y="987425"/>
            <a:ext cx="6172200" cy="4873625"/>
          </a:xfrm>
          <a:prstGeom prst="rect">
            <a:avLst/>
          </a:prstGeom>
          <a:noFill/>
          <a:ln>
            <a:noFill/>
          </a:ln>
        </p:spPr>
      </p:sp>
      <p:sp>
        <p:nvSpPr>
          <p:cNvPr id="147" name="Google Shape;147;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757575"/>
                </a:solidFill>
                <a:latin typeface="Arial"/>
                <a:ea typeface="Arial"/>
                <a:cs typeface="Arial"/>
                <a:sym typeface="Arial"/>
              </a:defRPr>
            </a:lvl1pPr>
            <a:lvl2pPr marL="0" marR="0" lvl="1" indent="0" algn="r" rtl="0">
              <a:spcBef>
                <a:spcPts val="0"/>
              </a:spcBef>
              <a:buNone/>
              <a:defRPr sz="1200">
                <a:solidFill>
                  <a:srgbClr val="757575"/>
                </a:solidFill>
                <a:latin typeface="Arial"/>
                <a:ea typeface="Arial"/>
                <a:cs typeface="Arial"/>
                <a:sym typeface="Arial"/>
              </a:defRPr>
            </a:lvl2pPr>
            <a:lvl3pPr marL="0" marR="0" lvl="2" indent="0" algn="r" rtl="0">
              <a:spcBef>
                <a:spcPts val="0"/>
              </a:spcBef>
              <a:buNone/>
              <a:defRPr sz="1200">
                <a:solidFill>
                  <a:srgbClr val="757575"/>
                </a:solidFill>
                <a:latin typeface="Arial"/>
                <a:ea typeface="Arial"/>
                <a:cs typeface="Arial"/>
                <a:sym typeface="Arial"/>
              </a:defRPr>
            </a:lvl3pPr>
            <a:lvl4pPr marL="0" marR="0" lvl="3" indent="0" algn="r" rtl="0">
              <a:spcBef>
                <a:spcPts val="0"/>
              </a:spcBef>
              <a:buNone/>
              <a:defRPr sz="1200">
                <a:solidFill>
                  <a:srgbClr val="757575"/>
                </a:solidFill>
                <a:latin typeface="Arial"/>
                <a:ea typeface="Arial"/>
                <a:cs typeface="Arial"/>
                <a:sym typeface="Arial"/>
              </a:defRPr>
            </a:lvl4pPr>
            <a:lvl5pPr marL="0" marR="0" lvl="4" indent="0" algn="r" rtl="0">
              <a:spcBef>
                <a:spcPts val="0"/>
              </a:spcBef>
              <a:buNone/>
              <a:defRPr sz="1200">
                <a:solidFill>
                  <a:srgbClr val="757575"/>
                </a:solidFill>
                <a:latin typeface="Arial"/>
                <a:ea typeface="Arial"/>
                <a:cs typeface="Arial"/>
                <a:sym typeface="Arial"/>
              </a:defRPr>
            </a:lvl5pPr>
            <a:lvl6pPr marL="0" marR="0" lvl="5" indent="0" algn="r" rtl="0">
              <a:spcBef>
                <a:spcPts val="0"/>
              </a:spcBef>
              <a:buNone/>
              <a:defRPr sz="1200">
                <a:solidFill>
                  <a:srgbClr val="757575"/>
                </a:solidFill>
                <a:latin typeface="Arial"/>
                <a:ea typeface="Arial"/>
                <a:cs typeface="Arial"/>
                <a:sym typeface="Arial"/>
              </a:defRPr>
            </a:lvl6pPr>
            <a:lvl7pPr marL="0" marR="0" lvl="6" indent="0" algn="r" rtl="0">
              <a:spcBef>
                <a:spcPts val="0"/>
              </a:spcBef>
              <a:buNone/>
              <a:defRPr sz="1200">
                <a:solidFill>
                  <a:srgbClr val="757575"/>
                </a:solidFill>
                <a:latin typeface="Arial"/>
                <a:ea typeface="Arial"/>
                <a:cs typeface="Arial"/>
                <a:sym typeface="Arial"/>
              </a:defRPr>
            </a:lvl7pPr>
            <a:lvl8pPr marL="0" marR="0" lvl="7" indent="0" algn="r" rtl="0">
              <a:spcBef>
                <a:spcPts val="0"/>
              </a:spcBef>
              <a:buNone/>
              <a:defRPr sz="1200">
                <a:solidFill>
                  <a:srgbClr val="757575"/>
                </a:solidFill>
                <a:latin typeface="Arial"/>
                <a:ea typeface="Arial"/>
                <a:cs typeface="Arial"/>
                <a:sym typeface="Arial"/>
              </a:defRPr>
            </a:lvl8pPr>
            <a:lvl9pPr marL="0" marR="0" lvl="8" indent="0" algn="r" rtl="0">
              <a:spcBef>
                <a:spcPts val="0"/>
              </a:spcBef>
              <a:buNone/>
              <a:defRPr sz="1200">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8" descr="Building Hope | Archdiocese of Dublin"/>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6" name="Google Shape;236;p8" descr="Building Hope – Lucan South Parish"/>
          <p:cNvPicPr preferRelativeResize="0"/>
          <p:nvPr/>
        </p:nvPicPr>
        <p:blipFill rotWithShape="1">
          <a:blip r:embed="rId4">
            <a:alphaModFix/>
          </a:blip>
          <a:srcRect/>
          <a:stretch/>
        </p:blipFill>
        <p:spPr>
          <a:xfrm>
            <a:off x="6526490" y="1424223"/>
            <a:ext cx="4078664" cy="329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4" name="Google Shape;244;p9"/>
          <p:cNvSpPr txBox="1"/>
          <p:nvPr/>
        </p:nvSpPr>
        <p:spPr>
          <a:xfrm>
            <a:off x="383162" y="181866"/>
            <a:ext cx="545883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b="1" dirty="0">
                <a:solidFill>
                  <a:schemeClr val="dk1"/>
                </a:solidFill>
                <a:latin typeface="Calibri"/>
                <a:ea typeface="Calibri"/>
                <a:cs typeface="Calibri"/>
                <a:sym typeface="Calibri"/>
              </a:rPr>
              <a:t>Quick Recap!</a:t>
            </a:r>
            <a:endParaRPr dirty="0"/>
          </a:p>
        </p:txBody>
      </p:sp>
      <p:sp>
        <p:nvSpPr>
          <p:cNvPr id="245" name="Google Shape;245;p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6" name="Google Shape;246;p9" descr="Building Hope – Lucan South Parish"/>
          <p:cNvPicPr preferRelativeResize="0"/>
          <p:nvPr/>
        </p:nvPicPr>
        <p:blipFill rotWithShape="1">
          <a:blip r:embed="rId3">
            <a:alphaModFix/>
          </a:blip>
          <a:srcRect/>
          <a:stretch/>
        </p:blipFill>
        <p:spPr>
          <a:xfrm>
            <a:off x="310237" y="1904691"/>
            <a:ext cx="3792618" cy="3048617"/>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47" name="Google Shape;247;p9"/>
          <p:cNvSpPr txBox="1"/>
          <p:nvPr/>
        </p:nvSpPr>
        <p:spPr>
          <a:xfrm>
            <a:off x="4189181" y="461036"/>
            <a:ext cx="7558010" cy="41925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What is </a:t>
            </a:r>
            <a:r>
              <a:rPr lang="en-US" sz="2400" b="1" dirty="0">
                <a:solidFill>
                  <a:schemeClr val="dk1"/>
                </a:solidFill>
                <a:latin typeface="Calibri"/>
                <a:ea typeface="Calibri"/>
                <a:cs typeface="Calibri"/>
                <a:sym typeface="Calibri"/>
              </a:rPr>
              <a:t>Building Hope? </a:t>
            </a:r>
            <a:endParaRPr sz="1800" dirty="0"/>
          </a:p>
          <a:p>
            <a:pPr marL="457200" marR="0" lvl="0" indent="-228600" algn="l" rtl="0">
              <a:lnSpc>
                <a:spcPct val="90000"/>
              </a:lnSpc>
              <a:spcBef>
                <a:spcPts val="60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A Diocesan Call to Renewal.</a:t>
            </a:r>
            <a:endParaRPr sz="1800" dirty="0"/>
          </a:p>
          <a:p>
            <a:pPr marL="457200" marR="0" lvl="0" indent="-228600" algn="l" rtl="0">
              <a:lnSpc>
                <a:spcPct val="90000"/>
              </a:lnSpc>
              <a:spcBef>
                <a:spcPts val="60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Resource to plan for the future with creativity and hope.</a:t>
            </a:r>
            <a:endParaRPr sz="1800" dirty="0"/>
          </a:p>
          <a:p>
            <a:pPr marL="457200" marR="0" lvl="0" indent="-228600" algn="l" rtl="0">
              <a:lnSpc>
                <a:spcPct val="90000"/>
              </a:lnSpc>
              <a:spcBef>
                <a:spcPts val="60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Resource to ensure collaboration and co-responsibility within our church</a:t>
            </a:r>
            <a:endParaRPr sz="2400" b="1" dirty="0">
              <a:solidFill>
                <a:schemeClr val="dk1"/>
              </a:solidFill>
              <a:latin typeface="Calibri"/>
              <a:ea typeface="Calibri"/>
              <a:cs typeface="Calibri"/>
              <a:sym typeface="Calibri"/>
            </a:endParaRPr>
          </a:p>
          <a:p>
            <a:pPr marL="457200" marR="0" lvl="0" indent="-228600" algn="l" rtl="0">
              <a:lnSpc>
                <a:spcPct val="90000"/>
              </a:lnSpc>
              <a:spcBef>
                <a:spcPts val="60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Now we are in the action phase of Building Hope </a:t>
            </a:r>
            <a:r>
              <a:rPr lang="en-US" sz="2400" b="1" dirty="0">
                <a:solidFill>
                  <a:schemeClr val="dk1"/>
                </a:solidFill>
                <a:latin typeface="Calibri"/>
                <a:ea typeface="Calibri"/>
                <a:cs typeface="Calibri"/>
                <a:sym typeface="Calibri"/>
              </a:rPr>
              <a:t>across the diocese.</a:t>
            </a:r>
            <a:endParaRPr sz="1800" dirty="0"/>
          </a:p>
          <a:p>
            <a:pPr marL="228600" marR="0" lvl="0" indent="0" algn="l" rtl="0">
              <a:lnSpc>
                <a:spcPct val="90000"/>
              </a:lnSpc>
              <a:spcBef>
                <a:spcPts val="600"/>
              </a:spcBef>
              <a:spcAft>
                <a:spcPts val="0"/>
              </a:spcAft>
              <a:buNone/>
            </a:pPr>
            <a:endParaRPr sz="2400" b="1" dirty="0">
              <a:solidFill>
                <a:schemeClr val="dk1"/>
              </a:solidFill>
              <a:latin typeface="Calibri"/>
              <a:ea typeface="Calibri"/>
              <a:cs typeface="Calibri"/>
              <a:sym typeface="Calibri"/>
            </a:endParaRPr>
          </a:p>
          <a:p>
            <a:pPr marL="514350" marR="0" lvl="0" indent="-285750" algn="l" rtl="0">
              <a:lnSpc>
                <a:spcPct val="90000"/>
              </a:lnSpc>
              <a:spcBef>
                <a:spcPts val="600"/>
              </a:spcBef>
              <a:spcAft>
                <a:spcPts val="0"/>
              </a:spcAft>
              <a:buClr>
                <a:schemeClr val="dk1"/>
              </a:buClr>
              <a:buSzPts val="1800"/>
              <a:buFont typeface="Arial"/>
              <a:buChar char="•"/>
            </a:pPr>
            <a:r>
              <a:rPr lang="en-US" sz="2400" b="1" dirty="0">
                <a:solidFill>
                  <a:schemeClr val="dk1"/>
                </a:solidFill>
                <a:latin typeface="Calibri"/>
                <a:ea typeface="Calibri"/>
                <a:cs typeface="Calibri"/>
                <a:sym typeface="Calibri"/>
              </a:rPr>
              <a:t>Mission: </a:t>
            </a:r>
            <a:r>
              <a:rPr lang="en-US" sz="2400" i="1" dirty="0">
                <a:solidFill>
                  <a:schemeClr val="dk1"/>
                </a:solidFill>
                <a:latin typeface="Calibri"/>
                <a:ea typeface="Calibri"/>
                <a:cs typeface="Calibri"/>
                <a:sym typeface="Calibri"/>
              </a:rPr>
              <a:t>Being at the service of the encounter with Jesus across the diocese </a:t>
            </a:r>
            <a:endParaRPr sz="1800" dirty="0"/>
          </a:p>
          <a:p>
            <a:pPr marL="514350" marR="0" lvl="0" indent="-285750" algn="l" rtl="0">
              <a:lnSpc>
                <a:spcPct val="90000"/>
              </a:lnSpc>
              <a:spcBef>
                <a:spcPts val="600"/>
              </a:spcBef>
              <a:spcAft>
                <a:spcPts val="0"/>
              </a:spcAft>
              <a:buClr>
                <a:schemeClr val="dk1"/>
              </a:buClr>
              <a:buSzPts val="1800"/>
              <a:buFont typeface="Arial"/>
              <a:buChar char="•"/>
            </a:pPr>
            <a:r>
              <a:rPr lang="en-US" sz="2400" b="1" dirty="0">
                <a:solidFill>
                  <a:schemeClr val="dk1"/>
                </a:solidFill>
                <a:latin typeface="Calibri"/>
                <a:ea typeface="Calibri"/>
                <a:cs typeface="Calibri"/>
                <a:sym typeface="Calibri"/>
              </a:rPr>
              <a:t>Vision: </a:t>
            </a:r>
            <a:r>
              <a:rPr lang="en-US" sz="2400" i="1" dirty="0">
                <a:solidFill>
                  <a:schemeClr val="dk1"/>
                </a:solidFill>
                <a:latin typeface="Calibri"/>
                <a:ea typeface="Calibri"/>
                <a:cs typeface="Calibri"/>
                <a:sym typeface="Calibri"/>
              </a:rPr>
              <a:t>We are called to develop new ways to accompany people within the reality of our current context. We will do this through prayer, discernment, and decision-making, concerning our missionary priorities.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descr="Building Hope – Lucan South Parish"/>
          <p:cNvPicPr preferRelativeResize="0"/>
          <p:nvPr/>
        </p:nvPicPr>
        <p:blipFill rotWithShape="1">
          <a:blip r:embed="rId3">
            <a:alphaModFix/>
          </a:blip>
          <a:srcRect/>
          <a:stretch/>
        </p:blipFill>
        <p:spPr>
          <a:xfrm>
            <a:off x="4411399" y="2288290"/>
            <a:ext cx="2822443" cy="228142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3" name="Google Shape;253;p10"/>
          <p:cNvSpPr txBox="1"/>
          <p:nvPr/>
        </p:nvSpPr>
        <p:spPr>
          <a:xfrm>
            <a:off x="1676007" y="234939"/>
            <a:ext cx="8839985" cy="8679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dk1"/>
                </a:solidFill>
                <a:latin typeface="Calibri"/>
                <a:ea typeface="Calibri"/>
                <a:cs typeface="Calibri"/>
                <a:sym typeface="Calibri"/>
              </a:rPr>
              <a:t>The Pillars of Building Hope across the diocese to build thriving faith communities are:</a:t>
            </a:r>
            <a:endParaRPr dirty="0"/>
          </a:p>
        </p:txBody>
      </p:sp>
      <p:sp>
        <p:nvSpPr>
          <p:cNvPr id="254" name="Google Shape;254;p10"/>
          <p:cNvSpPr/>
          <p:nvPr/>
        </p:nvSpPr>
        <p:spPr>
          <a:xfrm>
            <a:off x="-282804" y="405353"/>
            <a:ext cx="2123387" cy="9426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0"/>
          <p:cNvSpPr/>
          <p:nvPr/>
        </p:nvSpPr>
        <p:spPr>
          <a:xfrm>
            <a:off x="10515992" y="405353"/>
            <a:ext cx="2123387" cy="9426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0"/>
          <p:cNvSpPr/>
          <p:nvPr/>
        </p:nvSpPr>
        <p:spPr>
          <a:xfrm>
            <a:off x="511100" y="1441736"/>
            <a:ext cx="316535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a:solidFill>
                  <a:schemeClr val="accent4"/>
                </a:solidFill>
                <a:latin typeface="Calibri"/>
                <a:ea typeface="Calibri"/>
                <a:cs typeface="Calibri"/>
                <a:sym typeface="Calibri"/>
              </a:rPr>
              <a:t>Welcome and Inclusion</a:t>
            </a:r>
            <a:endParaRPr sz="4000" b="1" cap="none" dirty="0">
              <a:solidFill>
                <a:schemeClr val="accent4"/>
              </a:solidFill>
              <a:latin typeface="Calibri"/>
              <a:ea typeface="Calibri"/>
              <a:cs typeface="Calibri"/>
              <a:sym typeface="Calibri"/>
            </a:endParaRPr>
          </a:p>
        </p:txBody>
      </p:sp>
      <p:sp>
        <p:nvSpPr>
          <p:cNvPr id="257" name="Google Shape;257;p10"/>
          <p:cNvSpPr/>
          <p:nvPr/>
        </p:nvSpPr>
        <p:spPr>
          <a:xfrm>
            <a:off x="895318" y="4446599"/>
            <a:ext cx="265621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a:solidFill>
                  <a:schemeClr val="accent4"/>
                </a:solidFill>
                <a:latin typeface="Calibri"/>
                <a:ea typeface="Calibri"/>
                <a:cs typeface="Calibri"/>
                <a:sym typeface="Calibri"/>
              </a:rPr>
              <a:t>Servant Leadership</a:t>
            </a:r>
            <a:endParaRPr sz="4000" b="1" cap="none" dirty="0">
              <a:solidFill>
                <a:schemeClr val="accent4"/>
              </a:solidFill>
              <a:latin typeface="Calibri"/>
              <a:ea typeface="Calibri"/>
              <a:cs typeface="Calibri"/>
              <a:sym typeface="Calibri"/>
            </a:endParaRPr>
          </a:p>
        </p:txBody>
      </p:sp>
      <p:sp>
        <p:nvSpPr>
          <p:cNvPr id="258" name="Google Shape;258;p10"/>
          <p:cNvSpPr/>
          <p:nvPr/>
        </p:nvSpPr>
        <p:spPr>
          <a:xfrm>
            <a:off x="8316203" y="4645123"/>
            <a:ext cx="288793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a:solidFill>
                  <a:schemeClr val="accent4"/>
                </a:solidFill>
                <a:latin typeface="Calibri"/>
                <a:ea typeface="Calibri"/>
                <a:cs typeface="Calibri"/>
                <a:sym typeface="Calibri"/>
              </a:rPr>
              <a:t>Social Justice</a:t>
            </a:r>
            <a:endParaRPr sz="4000" b="1" cap="none" dirty="0">
              <a:solidFill>
                <a:schemeClr val="accent4"/>
              </a:solidFill>
              <a:latin typeface="Calibri"/>
              <a:ea typeface="Calibri"/>
              <a:cs typeface="Calibri"/>
              <a:sym typeface="Calibri"/>
            </a:endParaRPr>
          </a:p>
        </p:txBody>
      </p:sp>
      <p:sp>
        <p:nvSpPr>
          <p:cNvPr id="259" name="Google Shape;259;p10"/>
          <p:cNvSpPr/>
          <p:nvPr/>
        </p:nvSpPr>
        <p:spPr>
          <a:xfrm>
            <a:off x="8673273" y="1642563"/>
            <a:ext cx="283070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a:solidFill>
                  <a:schemeClr val="accent4"/>
                </a:solidFill>
                <a:latin typeface="Calibri"/>
                <a:ea typeface="Calibri"/>
                <a:cs typeface="Calibri"/>
                <a:sym typeface="Calibri"/>
              </a:rPr>
              <a:t>Faith Filled </a:t>
            </a:r>
            <a:endParaRPr sz="4000" b="1" cap="none" dirty="0">
              <a:solidFill>
                <a:schemeClr val="accent4"/>
              </a:solidFill>
              <a:latin typeface="Calibri"/>
              <a:ea typeface="Calibri"/>
              <a:cs typeface="Calibri"/>
              <a:sym typeface="Calibri"/>
            </a:endParaRPr>
          </a:p>
        </p:txBody>
      </p:sp>
      <p:sp>
        <p:nvSpPr>
          <p:cNvPr id="260" name="Google Shape;260;p10"/>
          <p:cNvSpPr/>
          <p:nvPr/>
        </p:nvSpPr>
        <p:spPr>
          <a:xfrm rot="1651473">
            <a:off x="3327539" y="2332112"/>
            <a:ext cx="902695" cy="214605"/>
          </a:xfrm>
          <a:prstGeom prst="rightArrow">
            <a:avLst>
              <a:gd name="adj1" fmla="val 50000"/>
              <a:gd name="adj2"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rot="-1750667">
            <a:off x="3422331" y="4462406"/>
            <a:ext cx="902695" cy="214605"/>
          </a:xfrm>
          <a:prstGeom prst="rightArrow">
            <a:avLst>
              <a:gd name="adj1" fmla="val 50000"/>
              <a:gd name="adj2"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rot="1750667" flipH="1">
            <a:off x="7228883" y="4537821"/>
            <a:ext cx="902695" cy="214605"/>
          </a:xfrm>
          <a:prstGeom prst="rightArrow">
            <a:avLst>
              <a:gd name="adj1" fmla="val 50000"/>
              <a:gd name="adj2"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0"/>
          <p:cNvSpPr/>
          <p:nvPr/>
        </p:nvSpPr>
        <p:spPr>
          <a:xfrm rot="-1651473" flipH="1">
            <a:off x="7415007" y="2332111"/>
            <a:ext cx="902695" cy="214605"/>
          </a:xfrm>
          <a:prstGeom prst="rightArrow">
            <a:avLst>
              <a:gd name="adj1" fmla="val 50000"/>
              <a:gd name="adj2"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10" descr="Catholic Cross In Circle Cut Out PNG &amp; SVG Design For T-Shirts"/>
          <p:cNvPicPr preferRelativeResize="0"/>
          <p:nvPr/>
        </p:nvPicPr>
        <p:blipFill rotWithShape="1">
          <a:blip r:embed="rId4">
            <a:alphaModFix/>
          </a:blip>
          <a:srcRect/>
          <a:stretch/>
        </p:blipFill>
        <p:spPr>
          <a:xfrm>
            <a:off x="3948720" y="1600765"/>
            <a:ext cx="3656470" cy="36564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5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0" end="0"/>
                                            </p:txEl>
                                          </p:spTgt>
                                        </p:tgtEl>
                                        <p:attrNameLst>
                                          <p:attrName>style.visibility</p:attrName>
                                        </p:attrNameLst>
                                      </p:cBhvr>
                                      <p:to>
                                        <p:strVal val="visible"/>
                                      </p:to>
                                    </p:set>
                                    <p:animEffect transition="in" filter="fade">
                                      <p:cBhvr>
                                        <p:cTn id="17" dur="500"/>
                                        <p:tgtEl>
                                          <p:spTgt spid="2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gtEl>
                                        <p:attrNameLst>
                                          <p:attrName>style.visibility</p:attrName>
                                        </p:attrNameLst>
                                      </p:cBhvr>
                                      <p:to>
                                        <p:strVal val="visible"/>
                                      </p:to>
                                    </p:set>
                                    <p:animEffect transition="in" filter="fade">
                                      <p:cBhvr>
                                        <p:cTn id="27" dur="500"/>
                                        <p:tgtEl>
                                          <p:spTgt spid="263"/>
                                        </p:tgtEl>
                                      </p:cBhvr>
                                    </p:animEffect>
                                  </p:childTnLst>
                                </p:cTn>
                              </p:par>
                              <p:par>
                                <p:cTn id="28" presetID="10" presetClass="entr" presetSubtype="0" fill="hold" nodeType="withEffect">
                                  <p:stCondLst>
                                    <p:cond delay="0"/>
                                  </p:stCondLst>
                                  <p:childTnLst>
                                    <p:set>
                                      <p:cBhvr>
                                        <p:cTn id="29" dur="1" fill="hold">
                                          <p:stCondLst>
                                            <p:cond delay="0"/>
                                          </p:stCondLst>
                                        </p:cTn>
                                        <p:tgtEl>
                                          <p:spTgt spid="264"/>
                                        </p:tgtEl>
                                        <p:attrNameLst>
                                          <p:attrName>style.visibility</p:attrName>
                                        </p:attrNameLst>
                                      </p:cBhvr>
                                      <p:to>
                                        <p:strVal val="visible"/>
                                      </p:to>
                                    </p:set>
                                    <p:animEffect transition="in" filter="fade">
                                      <p:cBhvr>
                                        <p:cTn id="30" dur="500"/>
                                        <p:tgtEl>
                                          <p:spTgt spid="264"/>
                                        </p:tgtEl>
                                      </p:cBhvr>
                                    </p:animEffect>
                                  </p:childTnLst>
                                </p:cTn>
                              </p:par>
                              <p:par>
                                <p:cTn id="31" presetID="10" presetClass="entr" presetSubtype="0" fill="hold" nodeType="withEffect">
                                  <p:stCondLst>
                                    <p:cond delay="0"/>
                                  </p:stCondLst>
                                  <p:childTnLst>
                                    <p:set>
                                      <p:cBhvr>
                                        <p:cTn id="32" dur="1" fill="hold">
                                          <p:stCondLst>
                                            <p:cond delay="0"/>
                                          </p:stCondLst>
                                        </p:cTn>
                                        <p:tgtEl>
                                          <p:spTgt spid="262"/>
                                        </p:tgtEl>
                                        <p:attrNameLst>
                                          <p:attrName>style.visibility</p:attrName>
                                        </p:attrNameLst>
                                      </p:cBhvr>
                                      <p:to>
                                        <p:strVal val="visible"/>
                                      </p:to>
                                    </p:set>
                                    <p:animEffect transition="in" filter="fade">
                                      <p:cBhvr>
                                        <p:cTn id="33" dur="500"/>
                                        <p:tgtEl>
                                          <p:spTgt spid="262"/>
                                        </p:tgtEl>
                                      </p:cBhvr>
                                    </p:animEffect>
                                  </p:childTnLst>
                                </p:cTn>
                              </p:par>
                              <p:par>
                                <p:cTn id="34" presetID="10" presetClass="entr" presetSubtype="0" fill="hold" nodeType="withEffect">
                                  <p:stCondLst>
                                    <p:cond delay="0"/>
                                  </p:stCondLst>
                                  <p:childTnLst>
                                    <p:set>
                                      <p:cBhvr>
                                        <p:cTn id="35" dur="1" fill="hold">
                                          <p:stCondLst>
                                            <p:cond delay="0"/>
                                          </p:stCondLst>
                                        </p:cTn>
                                        <p:tgtEl>
                                          <p:spTgt spid="261"/>
                                        </p:tgtEl>
                                        <p:attrNameLst>
                                          <p:attrName>style.visibility</p:attrName>
                                        </p:attrNameLst>
                                      </p:cBhvr>
                                      <p:to>
                                        <p:strVal val="visible"/>
                                      </p:to>
                                    </p:set>
                                    <p:animEffect transition="in" filter="fade">
                                      <p:cBhvr>
                                        <p:cTn id="36" dur="500"/>
                                        <p:tgtEl>
                                          <p:spTgt spid="261"/>
                                        </p:tgtEl>
                                      </p:cBhvr>
                                    </p:animEffect>
                                  </p:childTnLst>
                                </p:cTn>
                              </p:par>
                              <p:par>
                                <p:cTn id="37" presetID="10" presetClass="entr" presetSubtype="0" fill="hold" nodeType="withEffect">
                                  <p:stCondLst>
                                    <p:cond delay="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500"/>
                                        <p:tgtEl>
                                          <p:spTgt spid="260"/>
                                        </p:tgtEl>
                                      </p:cBhvr>
                                    </p:animEffect>
                                  </p:childTnLst>
                                </p:cTn>
                              </p:par>
                              <p:par>
                                <p:cTn id="40" presetID="1" presetClass="exit" presetSubtype="0" fill="hold" nodeType="withEffect">
                                  <p:stCondLst>
                                    <p:cond delay="0"/>
                                  </p:stCondLst>
                                  <p:childTnLst>
                                    <p:set>
                                      <p:cBhvr>
                                        <p:cTn id="41" dur="1" fill="hold">
                                          <p:stCondLst>
                                            <p:cond delay="1"/>
                                          </p:stCondLst>
                                        </p:cTn>
                                        <p:tgtEl>
                                          <p:spTgt spid="2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1"/>
          <p:cNvSpPr txBox="1"/>
          <p:nvPr/>
        </p:nvSpPr>
        <p:spPr>
          <a:xfrm>
            <a:off x="9146023" y="1647563"/>
            <a:ext cx="2786126" cy="2846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dirty="0">
                <a:solidFill>
                  <a:schemeClr val="dk1"/>
                </a:solidFill>
                <a:latin typeface="Calibri"/>
                <a:ea typeface="Calibri"/>
                <a:cs typeface="Calibri"/>
                <a:sym typeface="Calibri"/>
              </a:rPr>
              <a:t>The Acts of the Apostles describes vibrant faith communities under the dimensions of </a:t>
            </a:r>
            <a:r>
              <a:rPr lang="en-US" sz="2400" b="1" dirty="0">
                <a:solidFill>
                  <a:schemeClr val="dk1"/>
                </a:solidFill>
                <a:latin typeface="Calibri"/>
                <a:ea typeface="Calibri"/>
                <a:cs typeface="Calibri"/>
                <a:sym typeface="Calibri"/>
              </a:rPr>
              <a:t>faith</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servant leadership,</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welcome</a:t>
            </a:r>
            <a:r>
              <a:rPr lang="en-US" sz="2400" dirty="0">
                <a:solidFill>
                  <a:schemeClr val="dk1"/>
                </a:solidFill>
                <a:latin typeface="Calibri"/>
                <a:ea typeface="Calibri"/>
                <a:cs typeface="Calibri"/>
                <a:sym typeface="Calibri"/>
              </a:rPr>
              <a:t> and </a:t>
            </a:r>
            <a:r>
              <a:rPr lang="en-US" sz="2400" b="1" dirty="0">
                <a:solidFill>
                  <a:schemeClr val="dk1"/>
                </a:solidFill>
                <a:latin typeface="Calibri"/>
                <a:ea typeface="Calibri"/>
                <a:cs typeface="Calibri"/>
                <a:sym typeface="Calibri"/>
              </a:rPr>
              <a:t>social justice.</a:t>
            </a:r>
            <a:endParaRPr sz="2400" dirty="0"/>
          </a:p>
        </p:txBody>
      </p:sp>
      <p:sp>
        <p:nvSpPr>
          <p:cNvPr id="272" name="Google Shape;272;p11"/>
          <p:cNvSpPr txBox="1"/>
          <p:nvPr/>
        </p:nvSpPr>
        <p:spPr>
          <a:xfrm>
            <a:off x="9267908" y="5086350"/>
            <a:ext cx="2931394" cy="11782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dirty="0">
                <a:solidFill>
                  <a:schemeClr val="dk1"/>
                </a:solidFill>
                <a:latin typeface="Calibri"/>
                <a:ea typeface="Calibri"/>
                <a:cs typeface="Calibri"/>
                <a:sym typeface="Calibri"/>
              </a:rPr>
              <a:t>The consultation results established a wheel of focus areas, centered on Christ</a:t>
            </a:r>
            <a:endParaRPr sz="2400" dirty="0"/>
          </a:p>
        </p:txBody>
      </p:sp>
      <p:sp>
        <p:nvSpPr>
          <p:cNvPr id="273" name="Google Shape;273;p11"/>
          <p:cNvSpPr/>
          <p:nvPr/>
        </p:nvSpPr>
        <p:spPr>
          <a:xfrm rot="-5400000">
            <a:off x="3433973" y="-827233"/>
            <a:ext cx="1715478" cy="858342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1"/>
          <p:cNvSpPr/>
          <p:nvPr/>
        </p:nvSpPr>
        <p:spPr>
          <a:xfrm>
            <a:off x="302085" y="664308"/>
            <a:ext cx="8082632" cy="5600340"/>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1"/>
          <p:cNvSpPr/>
          <p:nvPr/>
        </p:nvSpPr>
        <p:spPr>
          <a:xfrm>
            <a:off x="302085" y="664308"/>
            <a:ext cx="8089935" cy="560034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11" descr="Building Hope | Archdiocese of Dublin"/>
          <p:cNvPicPr preferRelativeResize="0"/>
          <p:nvPr/>
        </p:nvPicPr>
        <p:blipFill rotWithShape="1">
          <a:blip r:embed="rId3">
            <a:alphaModFix/>
          </a:blip>
          <a:srcRect l="8068" t="19692" r="10398" b="16779"/>
          <a:stretch/>
        </p:blipFill>
        <p:spPr>
          <a:xfrm>
            <a:off x="454467" y="1070423"/>
            <a:ext cx="7736651" cy="4717154"/>
          </a:xfrm>
          <a:prstGeom prst="roundRect">
            <a:avLst>
              <a:gd name="adj" fmla="val 8594"/>
            </a:avLst>
          </a:prstGeom>
          <a:solidFill>
            <a:srgbClr val="ECECEC"/>
          </a:solidFill>
          <a:ln>
            <a:noFill/>
          </a:ln>
        </p:spPr>
      </p:pic>
      <p:sp>
        <p:nvSpPr>
          <p:cNvPr id="277" name="Google Shape;277;p11"/>
          <p:cNvSpPr/>
          <p:nvPr/>
        </p:nvSpPr>
        <p:spPr>
          <a:xfrm rot="5400000">
            <a:off x="7950447" y="3392097"/>
            <a:ext cx="1719072"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txBox="1"/>
          <p:nvPr/>
        </p:nvSpPr>
        <p:spPr>
          <a:xfrm>
            <a:off x="9112871" y="182765"/>
            <a:ext cx="2446465" cy="1178298"/>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None/>
            </a:pPr>
            <a:r>
              <a:rPr lang="en-US" sz="3200" b="1" dirty="0">
                <a:solidFill>
                  <a:schemeClr val="dk1"/>
                </a:solidFill>
                <a:latin typeface="Calibri"/>
                <a:ea typeface="Calibri"/>
                <a:cs typeface="Calibri"/>
                <a:sym typeface="Calibri"/>
              </a:rPr>
              <a:t>The Pillars of Building Hope</a:t>
            </a:r>
            <a:endParaRPr sz="1800" dirty="0"/>
          </a:p>
        </p:txBody>
      </p:sp>
      <p:pic>
        <p:nvPicPr>
          <p:cNvPr id="279" name="Google Shape;279;p11" descr="Arrow: Clockwise curve with solid fill"/>
          <p:cNvPicPr preferRelativeResize="0"/>
          <p:nvPr/>
        </p:nvPicPr>
        <p:blipFill rotWithShape="1">
          <a:blip r:embed="rId4">
            <a:alphaModFix/>
          </a:blip>
          <a:srcRect/>
          <a:stretch/>
        </p:blipFill>
        <p:spPr>
          <a:xfrm rot="-3824656">
            <a:off x="8353507" y="5025202"/>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838200" y="903288"/>
            <a:ext cx="10515600" cy="787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sz="5400" b="1"/>
              <a:t>Our Pastoral Planning Cycle:</a:t>
            </a:r>
            <a:endParaRPr/>
          </a:p>
        </p:txBody>
      </p:sp>
      <p:pic>
        <p:nvPicPr>
          <p:cNvPr id="286" name="Google Shape;286;p12"/>
          <p:cNvPicPr preferRelativeResize="0">
            <a:picLocks noGrp="1"/>
          </p:cNvPicPr>
          <p:nvPr>
            <p:ph type="body" idx="1"/>
          </p:nvPr>
        </p:nvPicPr>
        <p:blipFill rotWithShape="1">
          <a:blip r:embed="rId3">
            <a:alphaModFix/>
          </a:blip>
          <a:srcRect/>
          <a:stretch/>
        </p:blipFill>
        <p:spPr>
          <a:xfrm>
            <a:off x="400878" y="1876356"/>
            <a:ext cx="4542183" cy="4065104"/>
          </a:xfrm>
          <a:prstGeom prst="rect">
            <a:avLst/>
          </a:prstGeom>
          <a:noFill/>
          <a:ln>
            <a:noFill/>
          </a:ln>
        </p:spPr>
      </p:pic>
      <p:sp>
        <p:nvSpPr>
          <p:cNvPr id="287" name="Google Shape;287;p12"/>
          <p:cNvSpPr txBox="1"/>
          <p:nvPr/>
        </p:nvSpPr>
        <p:spPr>
          <a:xfrm>
            <a:off x="5327373" y="1876356"/>
            <a:ext cx="6652591"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9EBB"/>
              </a:buClr>
              <a:buSzPts val="4800"/>
              <a:buFont typeface="Arial"/>
              <a:buNone/>
            </a:pPr>
            <a:r>
              <a:rPr lang="en-US" sz="4800" b="0" i="0" u="none" strike="noStrike" cap="none">
                <a:solidFill>
                  <a:srgbClr val="009EBB"/>
                </a:solidFill>
                <a:latin typeface="Arial"/>
                <a:ea typeface="Arial"/>
                <a:cs typeface="Arial"/>
                <a:sym typeface="Arial"/>
              </a:rPr>
              <a:t>Pray</a:t>
            </a:r>
            <a:r>
              <a:rPr lang="en-US" sz="3600" b="0" i="0" u="none" strike="noStrike" cap="none">
                <a:solidFill>
                  <a:srgbClr val="000000"/>
                </a:solidFill>
                <a:latin typeface="Arial"/>
                <a:ea typeface="Arial"/>
                <a:cs typeface="Arial"/>
                <a:sym typeface="Arial"/>
              </a:rPr>
              <a:t> – </a:t>
            </a:r>
            <a:r>
              <a:rPr lang="en-US" sz="3600" b="1" i="0" u="none" strike="noStrike" cap="none">
                <a:solidFill>
                  <a:srgbClr val="000000"/>
                </a:solidFill>
                <a:latin typeface="Arial"/>
                <a:ea typeface="Arial"/>
                <a:cs typeface="Arial"/>
                <a:sym typeface="Arial"/>
              </a:rPr>
              <a:t>Why</a:t>
            </a:r>
            <a:r>
              <a:rPr lang="en-US" sz="3600" b="0" i="0" u="none" strike="noStrike" cap="none">
                <a:solidFill>
                  <a:srgbClr val="000000"/>
                </a:solidFill>
                <a:latin typeface="Arial"/>
                <a:ea typeface="Arial"/>
                <a:cs typeface="Arial"/>
                <a:sym typeface="Arial"/>
              </a:rPr>
              <a:t> come together to </a:t>
            </a:r>
            <a:r>
              <a:rPr lang="en-US" sz="3600" b="0" i="1" u="none" strike="noStrike" cap="none">
                <a:solidFill>
                  <a:srgbClr val="000000"/>
                </a:solidFill>
                <a:latin typeface="Arial"/>
                <a:ea typeface="Arial"/>
                <a:cs typeface="Arial"/>
                <a:sym typeface="Arial"/>
              </a:rPr>
              <a:t>pray?</a:t>
            </a:r>
            <a:endParaRPr/>
          </a:p>
          <a:p>
            <a:pPr marL="0" marR="0" lvl="0" indent="0" algn="l" rtl="0">
              <a:lnSpc>
                <a:spcPct val="100000"/>
              </a:lnSpc>
              <a:spcBef>
                <a:spcPts val="0"/>
              </a:spcBef>
              <a:spcAft>
                <a:spcPts val="0"/>
              </a:spcAft>
              <a:buClr>
                <a:srgbClr val="F9A219"/>
              </a:buClr>
              <a:buSzPts val="4800"/>
              <a:buFont typeface="Arial"/>
              <a:buNone/>
            </a:pPr>
            <a:r>
              <a:rPr lang="en-US" sz="4800" b="0" i="0" u="none" strike="noStrike" cap="none">
                <a:solidFill>
                  <a:srgbClr val="F9A219"/>
                </a:solidFill>
                <a:latin typeface="Arial"/>
                <a:ea typeface="Arial"/>
                <a:cs typeface="Arial"/>
                <a:sym typeface="Arial"/>
              </a:rPr>
              <a:t>Reflect</a:t>
            </a:r>
            <a:r>
              <a:rPr lang="en-US" sz="3600" b="0" i="0" u="none" strike="noStrike" cap="none">
                <a:solidFill>
                  <a:srgbClr val="F9A219"/>
                </a:solidFill>
                <a:latin typeface="Arial"/>
                <a:ea typeface="Arial"/>
                <a:cs typeface="Arial"/>
                <a:sym typeface="Arial"/>
              </a:rPr>
              <a:t> </a:t>
            </a:r>
            <a:r>
              <a:rPr lang="en-US" sz="3600" b="0" i="0" u="none" strike="noStrike" cap="none">
                <a:solidFill>
                  <a:srgbClr val="000000"/>
                </a:solidFill>
                <a:latin typeface="Arial"/>
                <a:ea typeface="Arial"/>
                <a:cs typeface="Arial"/>
                <a:sym typeface="Arial"/>
              </a:rPr>
              <a:t>– </a:t>
            </a:r>
            <a:r>
              <a:rPr lang="en-US" sz="3600" b="1" i="0" u="none" strike="noStrike" cap="none">
                <a:solidFill>
                  <a:srgbClr val="000000"/>
                </a:solidFill>
                <a:latin typeface="Arial"/>
                <a:ea typeface="Arial"/>
                <a:cs typeface="Arial"/>
                <a:sym typeface="Arial"/>
              </a:rPr>
              <a:t>What</a:t>
            </a:r>
            <a:r>
              <a:rPr lang="en-US" sz="3600" b="0" i="0" u="none" strike="noStrike" cap="none">
                <a:solidFill>
                  <a:srgbClr val="000000"/>
                </a:solidFill>
                <a:latin typeface="Arial"/>
                <a:ea typeface="Arial"/>
                <a:cs typeface="Arial"/>
                <a:sym typeface="Arial"/>
              </a:rPr>
              <a:t> needs </a:t>
            </a:r>
            <a:r>
              <a:rPr lang="en-US" sz="3600" b="0" i="1" u="none" strike="noStrike" cap="none">
                <a:solidFill>
                  <a:srgbClr val="000000"/>
                </a:solidFill>
                <a:latin typeface="Arial"/>
                <a:ea typeface="Arial"/>
                <a:cs typeface="Arial"/>
                <a:sym typeface="Arial"/>
              </a:rPr>
              <a:t>prayer </a:t>
            </a:r>
            <a:r>
              <a:rPr lang="en-US" sz="3600" b="0" i="0" u="none" strike="noStrike" cap="none">
                <a:solidFill>
                  <a:srgbClr val="000000"/>
                </a:solidFill>
                <a:latin typeface="Arial"/>
                <a:ea typeface="Arial"/>
                <a:cs typeface="Arial"/>
                <a:sym typeface="Arial"/>
              </a:rPr>
              <a:t>and </a:t>
            </a:r>
            <a:r>
              <a:rPr lang="en-US" sz="3600" b="0" i="1" u="none" strike="noStrike" cap="none">
                <a:solidFill>
                  <a:srgbClr val="000000"/>
                </a:solidFill>
                <a:latin typeface="Arial"/>
                <a:ea typeface="Arial"/>
                <a:cs typeface="Arial"/>
                <a:sym typeface="Arial"/>
              </a:rPr>
              <a:t>reflection</a:t>
            </a:r>
            <a:r>
              <a:rPr lang="en-US" sz="36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885498"/>
              </a:buClr>
              <a:buSzPts val="4800"/>
              <a:buFont typeface="Arial"/>
              <a:buNone/>
            </a:pPr>
            <a:r>
              <a:rPr lang="en-US" sz="4800" b="0" i="0" u="none" strike="noStrike" cap="none">
                <a:solidFill>
                  <a:srgbClr val="885498"/>
                </a:solidFill>
                <a:latin typeface="Arial"/>
                <a:ea typeface="Arial"/>
                <a:cs typeface="Arial"/>
                <a:sym typeface="Arial"/>
              </a:rPr>
              <a:t>Plan</a:t>
            </a:r>
            <a:r>
              <a:rPr lang="en-US" sz="4800" b="0" i="0" u="none" strike="noStrike" cap="none">
                <a:solidFill>
                  <a:srgbClr val="000000"/>
                </a:solidFill>
                <a:latin typeface="Arial"/>
                <a:ea typeface="Arial"/>
                <a:cs typeface="Arial"/>
                <a:sym typeface="Arial"/>
              </a:rPr>
              <a:t> </a:t>
            </a:r>
            <a:r>
              <a:rPr lang="en-US" sz="3600" b="0" i="0" u="none" strike="noStrike" cap="none">
                <a:solidFill>
                  <a:srgbClr val="000000"/>
                </a:solidFill>
                <a:latin typeface="Arial"/>
                <a:ea typeface="Arial"/>
                <a:cs typeface="Arial"/>
                <a:sym typeface="Arial"/>
              </a:rPr>
              <a:t>– </a:t>
            </a:r>
            <a:r>
              <a:rPr lang="en-US" sz="3600" b="1" i="0" u="none" strike="noStrike" cap="none">
                <a:solidFill>
                  <a:srgbClr val="000000"/>
                </a:solidFill>
                <a:latin typeface="Arial"/>
                <a:ea typeface="Arial"/>
                <a:cs typeface="Arial"/>
                <a:sym typeface="Arial"/>
              </a:rPr>
              <a:t>How</a:t>
            </a:r>
            <a:r>
              <a:rPr lang="en-US" sz="3600" b="0" i="0" u="none" strike="noStrike" cap="none">
                <a:solidFill>
                  <a:srgbClr val="000000"/>
                </a:solidFill>
                <a:latin typeface="Arial"/>
                <a:ea typeface="Arial"/>
                <a:cs typeface="Arial"/>
                <a:sym typeface="Arial"/>
              </a:rPr>
              <a:t> to use Pastoral Planning Resource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3"/>
          <p:cNvSpPr txBox="1">
            <a:spLocks noGrp="1"/>
          </p:cNvSpPr>
          <p:nvPr>
            <p:ph type="title"/>
          </p:nvPr>
        </p:nvSpPr>
        <p:spPr>
          <a:xfrm>
            <a:off x="838199" y="505629"/>
            <a:ext cx="10515600" cy="78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t>Step by Step</a:t>
            </a:r>
            <a:endParaRPr dirty="0"/>
          </a:p>
        </p:txBody>
      </p:sp>
      <p:sp>
        <p:nvSpPr>
          <p:cNvPr id="293" name="Google Shape;293;p13"/>
          <p:cNvSpPr txBox="1"/>
          <p:nvPr/>
        </p:nvSpPr>
        <p:spPr>
          <a:xfrm>
            <a:off x="699680" y="2791906"/>
            <a:ext cx="8288867" cy="323161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2000"/>
              <a:buFont typeface="Calibri"/>
              <a:buNone/>
            </a:pPr>
            <a:r>
              <a:rPr lang="en-US" sz="2800" dirty="0">
                <a:solidFill>
                  <a:schemeClr val="dk1"/>
                </a:solidFill>
                <a:latin typeface="Calibri"/>
                <a:ea typeface="Calibri"/>
                <a:cs typeface="Calibri"/>
                <a:sym typeface="Calibri"/>
              </a:rPr>
              <a:t>A series of </a:t>
            </a:r>
            <a:r>
              <a:rPr lang="en-US" sz="2800" b="1" dirty="0">
                <a:solidFill>
                  <a:schemeClr val="dk1"/>
                </a:solidFill>
                <a:latin typeface="Calibri"/>
                <a:ea typeface="Calibri"/>
                <a:cs typeface="Calibri"/>
                <a:sym typeface="Calibri"/>
              </a:rPr>
              <a:t>Monthly focuses</a:t>
            </a:r>
            <a:r>
              <a:rPr lang="en-US" sz="2800" dirty="0">
                <a:solidFill>
                  <a:schemeClr val="dk1"/>
                </a:solidFill>
                <a:latin typeface="Calibri"/>
                <a:ea typeface="Calibri"/>
                <a:cs typeface="Calibri"/>
                <a:sym typeface="Calibri"/>
              </a:rPr>
              <a:t>:</a:t>
            </a:r>
            <a:endParaRPr sz="1800" dirty="0"/>
          </a:p>
          <a:p>
            <a:pPr marL="742950" marR="0" lvl="1" indent="-285750" algn="l" rtl="0">
              <a:lnSpc>
                <a:spcPct val="120000"/>
              </a:lnSpc>
              <a:spcBef>
                <a:spcPts val="0"/>
              </a:spcBef>
              <a:spcAft>
                <a:spcPts val="0"/>
              </a:spcAft>
              <a:buClr>
                <a:schemeClr val="dk1"/>
              </a:buClr>
              <a:buSzPts val="2000"/>
              <a:buFont typeface="Courier New"/>
              <a:buChar char="o"/>
            </a:pPr>
            <a:r>
              <a:rPr lang="en-US" sz="2800" b="1" i="0" u="none" strike="noStrike" cap="none" dirty="0">
                <a:solidFill>
                  <a:schemeClr val="dk1"/>
                </a:solidFill>
                <a:latin typeface="Calibri"/>
                <a:ea typeface="Calibri"/>
                <a:cs typeface="Calibri"/>
                <a:sym typeface="Calibri"/>
              </a:rPr>
              <a:t>Welcome and Inclusion </a:t>
            </a:r>
            <a:r>
              <a:rPr lang="en-US" sz="2800" b="0" i="0" u="none" strike="noStrike" cap="none" dirty="0">
                <a:solidFill>
                  <a:schemeClr val="dk1"/>
                </a:solidFill>
                <a:latin typeface="Calibri"/>
                <a:ea typeface="Calibri"/>
                <a:cs typeface="Calibri"/>
                <a:sym typeface="Calibri"/>
              </a:rPr>
              <a:t>- July</a:t>
            </a:r>
            <a:endParaRPr sz="1800" dirty="0"/>
          </a:p>
          <a:p>
            <a:pPr marL="742950" marR="0" lvl="1" indent="-285750" algn="l" rtl="0">
              <a:lnSpc>
                <a:spcPct val="120000"/>
              </a:lnSpc>
              <a:spcBef>
                <a:spcPts val="0"/>
              </a:spcBef>
              <a:spcAft>
                <a:spcPts val="0"/>
              </a:spcAft>
              <a:buClr>
                <a:schemeClr val="dk1"/>
              </a:buClr>
              <a:buSzPts val="2000"/>
              <a:buFont typeface="Courier New"/>
              <a:buChar char="o"/>
            </a:pPr>
            <a:r>
              <a:rPr lang="en-US" sz="2800" b="1" i="0" u="none" strike="noStrike" cap="none" dirty="0">
                <a:solidFill>
                  <a:schemeClr val="dk1"/>
                </a:solidFill>
                <a:latin typeface="Calibri"/>
                <a:ea typeface="Calibri"/>
                <a:cs typeface="Calibri"/>
                <a:sym typeface="Calibri"/>
              </a:rPr>
              <a:t>Faith </a:t>
            </a:r>
            <a:r>
              <a:rPr lang="en-US" sz="2800" b="0" i="0" u="none" strike="noStrike" cap="none" dirty="0">
                <a:solidFill>
                  <a:schemeClr val="dk1"/>
                </a:solidFill>
                <a:latin typeface="Calibri"/>
                <a:ea typeface="Calibri"/>
                <a:cs typeface="Calibri"/>
                <a:sym typeface="Calibri"/>
              </a:rPr>
              <a:t>– August</a:t>
            </a:r>
            <a:endParaRPr sz="1800" dirty="0"/>
          </a:p>
          <a:p>
            <a:pPr marL="742950" marR="0" lvl="1" indent="-285750" algn="l" rtl="0">
              <a:lnSpc>
                <a:spcPct val="120000"/>
              </a:lnSpc>
              <a:spcBef>
                <a:spcPts val="0"/>
              </a:spcBef>
              <a:spcAft>
                <a:spcPts val="0"/>
              </a:spcAft>
              <a:buClr>
                <a:schemeClr val="dk1"/>
              </a:buClr>
              <a:buSzPts val="2000"/>
              <a:buFont typeface="Courier New"/>
              <a:buChar char="o"/>
            </a:pPr>
            <a:r>
              <a:rPr lang="en-US" sz="2800" b="1" i="0" u="none" strike="noStrike" cap="none" dirty="0">
                <a:solidFill>
                  <a:schemeClr val="dk1"/>
                </a:solidFill>
                <a:latin typeface="Calibri"/>
                <a:ea typeface="Calibri"/>
                <a:cs typeface="Calibri"/>
                <a:sym typeface="Calibri"/>
              </a:rPr>
              <a:t>Servant Leadership </a:t>
            </a:r>
            <a:r>
              <a:rPr lang="en-US" sz="2800" b="0" i="0" u="none" strike="noStrike" cap="none" dirty="0">
                <a:solidFill>
                  <a:schemeClr val="dk1"/>
                </a:solidFill>
                <a:latin typeface="Calibri"/>
                <a:ea typeface="Calibri"/>
                <a:cs typeface="Calibri"/>
                <a:sym typeface="Calibri"/>
              </a:rPr>
              <a:t>– September</a:t>
            </a:r>
            <a:endParaRPr sz="1800" dirty="0"/>
          </a:p>
          <a:p>
            <a:pPr marL="742950" marR="0" lvl="1" indent="-285750" algn="l" rtl="0">
              <a:lnSpc>
                <a:spcPct val="120000"/>
              </a:lnSpc>
              <a:spcBef>
                <a:spcPts val="0"/>
              </a:spcBef>
              <a:spcAft>
                <a:spcPts val="0"/>
              </a:spcAft>
              <a:buClr>
                <a:schemeClr val="dk1"/>
              </a:buClr>
              <a:buSzPts val="2000"/>
              <a:buFont typeface="Courier New"/>
              <a:buChar char="o"/>
            </a:pPr>
            <a:r>
              <a:rPr lang="en-US" sz="2800" b="1" i="0" u="none" strike="noStrike" cap="none" dirty="0">
                <a:solidFill>
                  <a:schemeClr val="dk1"/>
                </a:solidFill>
                <a:latin typeface="Calibri"/>
                <a:ea typeface="Calibri"/>
                <a:cs typeface="Calibri"/>
                <a:sym typeface="Calibri"/>
              </a:rPr>
              <a:t>Social Justice </a:t>
            </a:r>
            <a:r>
              <a:rPr lang="en-US" sz="2800" b="0" i="0" u="none" strike="noStrike" cap="none" dirty="0">
                <a:solidFill>
                  <a:schemeClr val="dk1"/>
                </a:solidFill>
                <a:latin typeface="Calibri"/>
                <a:ea typeface="Calibri"/>
                <a:cs typeface="Calibri"/>
                <a:sym typeface="Calibri"/>
              </a:rPr>
              <a:t>- October</a:t>
            </a:r>
            <a:endParaRPr sz="1800" dirty="0"/>
          </a:p>
          <a:p>
            <a:pPr marL="0" marR="0" lvl="0" indent="0" algn="l" rtl="0">
              <a:lnSpc>
                <a:spcPct val="120000"/>
              </a:lnSpc>
              <a:spcBef>
                <a:spcPts val="0"/>
              </a:spcBef>
              <a:spcAft>
                <a:spcPts val="0"/>
              </a:spcAft>
              <a:buNone/>
            </a:pPr>
            <a:endParaRPr sz="2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2800" dirty="0">
                <a:solidFill>
                  <a:schemeClr val="dk1"/>
                </a:solidFill>
                <a:latin typeface="Calibri"/>
                <a:ea typeface="Calibri"/>
                <a:cs typeface="Calibri"/>
                <a:sym typeface="Calibri"/>
              </a:rPr>
              <a:t>We need your feedback, your planning, your prayer!</a:t>
            </a:r>
            <a:endParaRPr sz="1800" dirty="0"/>
          </a:p>
        </p:txBody>
      </p:sp>
      <p:sp>
        <p:nvSpPr>
          <p:cNvPr id="294" name="Google Shape;294;p13"/>
          <p:cNvSpPr/>
          <p:nvPr/>
        </p:nvSpPr>
        <p:spPr>
          <a:xfrm>
            <a:off x="951320" y="1412518"/>
            <a:ext cx="10515600" cy="1321256"/>
          </a:xfrm>
          <a:prstGeom prst="roundRect">
            <a:avLst>
              <a:gd name="adj" fmla="val 16667"/>
            </a:avLst>
          </a:prstGeom>
          <a:solidFill>
            <a:srgbClr val="BEF2C7"/>
          </a:solidFill>
          <a:ln w="19050" cap="flat" cmpd="sng">
            <a:solidFill>
              <a:srgbClr val="BEF2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13"/>
          <p:cNvSpPr txBox="1">
            <a:spLocks noGrp="1"/>
          </p:cNvSpPr>
          <p:nvPr>
            <p:ph type="body" idx="1"/>
          </p:nvPr>
        </p:nvSpPr>
        <p:spPr>
          <a:xfrm>
            <a:off x="1102193" y="1371613"/>
            <a:ext cx="9987613" cy="1321256"/>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dk1"/>
              </a:buClr>
              <a:buSzPts val="1800"/>
              <a:buNone/>
            </a:pPr>
            <a:r>
              <a:rPr lang="en-US" sz="2400" i="1" dirty="0">
                <a:latin typeface="Calibri"/>
                <a:ea typeface="Calibri"/>
                <a:cs typeface="Calibri"/>
                <a:sym typeface="Calibri"/>
              </a:rPr>
              <a:t>“Let us find our way, step-by-step, working more deeply together, as we build our partnerships of parishes, embracing the road the Spirit is bringing us on.” ~ Building Hope Document</a:t>
            </a:r>
            <a:endParaRPr sz="3600" dirty="0"/>
          </a:p>
        </p:txBody>
      </p:sp>
      <p:pic>
        <p:nvPicPr>
          <p:cNvPr id="296" name="Google Shape;296;p13"/>
          <p:cNvPicPr preferRelativeResize="0"/>
          <p:nvPr/>
        </p:nvPicPr>
        <p:blipFill rotWithShape="1">
          <a:blip r:embed="rId3">
            <a:alphaModFix/>
          </a:blip>
          <a:srcRect/>
          <a:stretch/>
        </p:blipFill>
        <p:spPr>
          <a:xfrm>
            <a:off x="8988547" y="2890943"/>
            <a:ext cx="2604888" cy="31628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1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4"/>
          <p:cNvSpPr/>
          <p:nvPr/>
        </p:nvSpPr>
        <p:spPr>
          <a:xfrm>
            <a:off x="0" y="1913641"/>
            <a:ext cx="12192000" cy="494435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4"/>
          <p:cNvSpPr/>
          <p:nvPr/>
        </p:nvSpPr>
        <p:spPr>
          <a:xfrm>
            <a:off x="-855132" y="-25441"/>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4"/>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4"/>
          <p:cNvSpPr txBox="1"/>
          <p:nvPr/>
        </p:nvSpPr>
        <p:spPr>
          <a:xfrm>
            <a:off x="3309091" y="1913641"/>
            <a:ext cx="8879861" cy="50398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50" b="1" dirty="0">
                <a:solidFill>
                  <a:schemeClr val="dk1"/>
                </a:solidFill>
                <a:latin typeface="Calibri"/>
                <a:ea typeface="Calibri"/>
                <a:cs typeface="Calibri"/>
                <a:sym typeface="Calibri"/>
              </a:rPr>
              <a:t>The Building Hope Prayer</a:t>
            </a:r>
            <a:endParaRPr sz="2350" dirty="0"/>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May the risen Christ sow seeds of hope and new life deep within us. May our hearts and minds be filled with your Word, bringing forth truth, justice and peace. May the Holy Spirit working in and through us do much more than we can dare to imagine as we live out our baptismal calling in humble and loving service. We make this our prayer through Christ Our Lord. Amen.</a:t>
            </a:r>
            <a:endParaRPr sz="2350" dirty="0"/>
          </a:p>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Mary, Mother of the Church, pray for us. </a:t>
            </a:r>
            <a:endParaRPr sz="2350" dirty="0"/>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St Laurence O’Toole, pray for us. </a:t>
            </a:r>
            <a:endParaRPr sz="2350" dirty="0"/>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St Kevin, pray for us. </a:t>
            </a:r>
            <a:r>
              <a:rPr lang="en-US" sz="2350" dirty="0">
                <a:ea typeface="Calibri"/>
              </a:rPr>
              <a:t> </a:t>
            </a:r>
            <a:r>
              <a:rPr lang="en-US" sz="2350" dirty="0">
                <a:solidFill>
                  <a:schemeClr val="dk1"/>
                </a:solidFill>
                <a:latin typeface="Calibri"/>
                <a:ea typeface="Calibri"/>
                <a:cs typeface="Calibri"/>
                <a:sym typeface="Calibri"/>
              </a:rPr>
              <a:t>St Brigid, pray for us.</a:t>
            </a:r>
            <a:r>
              <a:rPr lang="en-US" sz="2350" dirty="0">
                <a:ea typeface="Calibri"/>
              </a:rPr>
              <a:t> </a:t>
            </a:r>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St Cronan, pray for us.</a:t>
            </a:r>
            <a:r>
              <a:rPr lang="en-US" sz="2350" dirty="0">
                <a:ea typeface="Calibri"/>
              </a:rPr>
              <a:t> </a:t>
            </a:r>
            <a:r>
              <a:rPr lang="en-US" sz="2350" dirty="0">
                <a:solidFill>
                  <a:schemeClr val="dk1"/>
                </a:solidFill>
                <a:latin typeface="Calibri"/>
                <a:ea typeface="Calibri"/>
                <a:cs typeface="Calibri"/>
                <a:sym typeface="Calibri"/>
              </a:rPr>
              <a:t>St Finian, pray for us.</a:t>
            </a:r>
            <a:r>
              <a:rPr lang="en-US" sz="2350" dirty="0">
                <a:ea typeface="Calibri"/>
              </a:rPr>
              <a:t> </a:t>
            </a:r>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St Patrick, pray for us.</a:t>
            </a:r>
            <a:r>
              <a:rPr lang="en-US" sz="2350" dirty="0">
                <a:ea typeface="Calibri"/>
              </a:rPr>
              <a:t> </a:t>
            </a:r>
            <a:r>
              <a:rPr lang="en-US" sz="2350" dirty="0">
                <a:solidFill>
                  <a:schemeClr val="dk1"/>
                </a:solidFill>
                <a:latin typeface="Calibri"/>
                <a:ea typeface="Calibri"/>
                <a:cs typeface="Calibri"/>
                <a:sym typeface="Calibri"/>
              </a:rPr>
              <a:t>St Ita, pray for us.</a:t>
            </a:r>
            <a:r>
              <a:rPr lang="en-US" sz="2350" dirty="0">
                <a:ea typeface="Calibri"/>
              </a:rPr>
              <a:t> </a:t>
            </a:r>
          </a:p>
          <a:p>
            <a:pPr marL="0" marR="0" lvl="0" indent="0" algn="ctr" rtl="0">
              <a:spcBef>
                <a:spcPts val="0"/>
              </a:spcBef>
              <a:spcAft>
                <a:spcPts val="0"/>
              </a:spcAft>
              <a:buNone/>
            </a:pPr>
            <a:r>
              <a:rPr lang="en-US" sz="2350" dirty="0">
                <a:solidFill>
                  <a:schemeClr val="dk1"/>
                </a:solidFill>
                <a:latin typeface="Calibri"/>
                <a:ea typeface="Calibri"/>
                <a:cs typeface="Calibri"/>
                <a:sym typeface="Calibri"/>
              </a:rPr>
              <a:t>St Colmcille, pray for us.</a:t>
            </a:r>
            <a:endParaRPr sz="2350" dirty="0"/>
          </a:p>
        </p:txBody>
      </p:sp>
      <p:pic>
        <p:nvPicPr>
          <p:cNvPr id="306" name="Google Shape;306;p14" descr="Building Hope – Lucan South Parish"/>
          <p:cNvPicPr preferRelativeResize="0"/>
          <p:nvPr/>
        </p:nvPicPr>
        <p:blipFill rotWithShape="1">
          <a:blip r:embed="rId3">
            <a:alphaModFix/>
          </a:blip>
          <a:srcRect/>
          <a:stretch/>
        </p:blipFill>
        <p:spPr>
          <a:xfrm>
            <a:off x="383466" y="2460895"/>
            <a:ext cx="2395369" cy="1936210"/>
          </a:xfrm>
          <a:prstGeom prst="rect">
            <a:avLst/>
          </a:prstGeom>
          <a:noFill/>
          <a:ln>
            <a:noFill/>
          </a:ln>
        </p:spPr>
      </p:pic>
      <p:sp>
        <p:nvSpPr>
          <p:cNvPr id="307" name="Google Shape;307;p14"/>
          <p:cNvSpPr txBox="1"/>
          <p:nvPr/>
        </p:nvSpPr>
        <p:spPr>
          <a:xfrm>
            <a:off x="2609280" y="11558"/>
            <a:ext cx="958272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Calibri"/>
              <a:buNone/>
            </a:pPr>
            <a:r>
              <a:rPr lang="en-US" sz="2900" i="0" dirty="0">
                <a:solidFill>
                  <a:schemeClr val="dk1"/>
                </a:solidFill>
                <a:latin typeface="Calibri"/>
                <a:ea typeface="Calibri"/>
                <a:cs typeface="Calibri"/>
                <a:sym typeface="Calibri"/>
              </a:rPr>
              <a:t>To close we ask everyone to </a:t>
            </a:r>
            <a:r>
              <a:rPr lang="en-US" sz="2900" b="1" dirty="0">
                <a:solidFill>
                  <a:schemeClr val="dk1"/>
                </a:solidFill>
                <a:latin typeface="Calibri"/>
                <a:ea typeface="Calibri"/>
                <a:cs typeface="Calibri"/>
                <a:sym typeface="Calibri"/>
              </a:rPr>
              <a:t>pray </a:t>
            </a:r>
            <a:r>
              <a:rPr lang="en-US" sz="2900" b="1" i="0" dirty="0">
                <a:solidFill>
                  <a:schemeClr val="dk1"/>
                </a:solidFill>
                <a:latin typeface="Calibri"/>
                <a:ea typeface="Calibri"/>
                <a:cs typeface="Calibri"/>
                <a:sym typeface="Calibri"/>
              </a:rPr>
              <a:t>for Building Hope </a:t>
            </a:r>
            <a:r>
              <a:rPr lang="en-US" sz="2900" i="0" dirty="0">
                <a:solidFill>
                  <a:schemeClr val="dk1"/>
                </a:solidFill>
                <a:latin typeface="Calibri"/>
                <a:ea typeface="Calibri"/>
                <a:cs typeface="Calibri"/>
                <a:sym typeface="Calibri"/>
              </a:rPr>
              <a:t>initiatives in the partnership and for our parish renewal. Across the partnership we are calling parishioners to please pray for the future of our parish using the Building Hope Prayer</a:t>
            </a:r>
            <a:endParaRPr sz="29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459</Words>
  <Application>Microsoft Office PowerPoint</Application>
  <PresentationFormat>Widescreen</PresentationFormat>
  <Paragraphs>44</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Courier New</vt:lpstr>
      <vt:lpstr>Play</vt:lpstr>
      <vt:lpstr>Office 2013 - 2022 Theme</vt:lpstr>
      <vt:lpstr>Office Theme</vt:lpstr>
      <vt:lpstr>PowerPoint Presentation</vt:lpstr>
      <vt:lpstr>PowerPoint Presentation</vt:lpstr>
      <vt:lpstr>PowerPoint Presentation</vt:lpstr>
      <vt:lpstr>PowerPoint Presentation</vt:lpstr>
      <vt:lpstr>Our Pastoral Planning Cycle:</vt:lpstr>
      <vt:lpstr>Step by Step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 John Daly</dc:creator>
  <cp:lastModifiedBy>Sarah Oliver</cp:lastModifiedBy>
  <cp:revision>2</cp:revision>
  <dcterms:created xsi:type="dcterms:W3CDTF">2025-02-18T14:55:39Z</dcterms:created>
  <dcterms:modified xsi:type="dcterms:W3CDTF">2025-06-12T12:10:12Z</dcterms:modified>
</cp:coreProperties>
</file>