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embeddedFontLst>
    <p:embeddedFont>
      <p:font typeface="Courgette" panose="020B0604020202020204" charset="0"/>
      <p:regular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hbaR4G0nBKn3PQ3uqz+7F/zbk/H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47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25"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24" Type="http://customschemas.google.com/relationships/presentationmetadata" Target="metadata"/><Relationship Id="rId5" Type="http://schemas.openxmlformats.org/officeDocument/2006/relationships/slide" Target="slides/slide4.xml"/><Relationship Id="rId2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1.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2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2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7"/>
          <p:cNvSpPr>
            <a:spLocks noGrp="1"/>
          </p:cNvSpPr>
          <p:nvPr>
            <p:ph type="pic" idx="2"/>
          </p:nvPr>
        </p:nvSpPr>
        <p:spPr>
          <a:xfrm>
            <a:off x="5183188" y="987425"/>
            <a:ext cx="6172200" cy="4873625"/>
          </a:xfrm>
          <a:prstGeom prst="rect">
            <a:avLst/>
          </a:prstGeom>
          <a:noFill/>
          <a:ln>
            <a:noFill/>
          </a:ln>
        </p:spPr>
      </p:sp>
      <p:sp>
        <p:nvSpPr>
          <p:cNvPr id="68" name="Google Shape;68;p2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pic>
        <p:nvPicPr>
          <p:cNvPr id="168" name="Google Shape;168;p1" descr="Building Hope | Archdiocese of Dublin"/>
          <p:cNvPicPr preferRelativeResize="0"/>
          <p:nvPr/>
        </p:nvPicPr>
        <p:blipFill rotWithShape="1">
          <a:blip r:embed="rId3">
            <a:alphaModFix/>
          </a:blip>
          <a:srcRect/>
          <a:stretch/>
        </p:blipFill>
        <p:spPr>
          <a:xfrm>
            <a:off x="0" y="0"/>
            <a:ext cx="12192000" cy="6858000"/>
          </a:xfrm>
          <a:prstGeom prst="rect">
            <a:avLst/>
          </a:prstGeom>
          <a:noFill/>
          <a:ln>
            <a:noFill/>
          </a:ln>
        </p:spPr>
      </p:pic>
      <p:pic>
        <p:nvPicPr>
          <p:cNvPr id="169" name="Google Shape;169;p1" descr="Building Hope – Lucan South Parish"/>
          <p:cNvPicPr preferRelativeResize="0"/>
          <p:nvPr/>
        </p:nvPicPr>
        <p:blipFill rotWithShape="1">
          <a:blip r:embed="rId4">
            <a:alphaModFix/>
          </a:blip>
          <a:srcRect/>
          <a:stretch/>
        </p:blipFill>
        <p:spPr>
          <a:xfrm>
            <a:off x="6526490" y="1424223"/>
            <a:ext cx="4078664" cy="329684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4"/>
        <p:cNvGrpSpPr/>
        <p:nvPr/>
      </p:nvGrpSpPr>
      <p:grpSpPr>
        <a:xfrm>
          <a:off x="0" y="0"/>
          <a:ext cx="0" cy="0"/>
          <a:chOff x="0" y="0"/>
          <a:chExt cx="0" cy="0"/>
        </a:xfrm>
      </p:grpSpPr>
      <p:sp>
        <p:nvSpPr>
          <p:cNvPr id="175" name="Google Shape;175;p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6" name="Google Shape;176;p2"/>
          <p:cNvSpPr/>
          <p:nvPr/>
        </p:nvSpPr>
        <p:spPr>
          <a:xfrm rot="3967198" flipH="1">
            <a:off x="8631348" y="490493"/>
            <a:ext cx="2987899" cy="2987899"/>
          </a:xfrm>
          <a:prstGeom prst="arc">
            <a:avLst>
              <a:gd name="adj1" fmla="val 14441841"/>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77" name="Google Shape;177;p2"/>
          <p:cNvSpPr/>
          <p:nvPr/>
        </p:nvSpPr>
        <p:spPr>
          <a:xfrm flipH="1">
            <a:off x="0" y="5486400"/>
            <a:ext cx="2672863" cy="1371600"/>
          </a:xfrm>
          <a:custGeom>
            <a:avLst/>
            <a:gdLst/>
            <a:ahLst/>
            <a:cxnLst/>
            <a:rect l="l" t="t" r="r" b="b"/>
            <a:pathLst>
              <a:path w="2672863" h="1371600" extrusionOk="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78" name="Google Shape;178;p2" descr="Building Hope – Lucan South Parish"/>
          <p:cNvPicPr preferRelativeResize="0"/>
          <p:nvPr/>
        </p:nvPicPr>
        <p:blipFill rotWithShape="1">
          <a:blip r:embed="rId3">
            <a:alphaModFix/>
          </a:blip>
          <a:srcRect/>
          <a:stretch/>
        </p:blipFill>
        <p:spPr>
          <a:xfrm>
            <a:off x="703182" y="1413316"/>
            <a:ext cx="4777381" cy="3861624"/>
          </a:xfrm>
          <a:custGeom>
            <a:avLst/>
            <a:gdLst/>
            <a:ahLst/>
            <a:cxnLst/>
            <a:rect l="l" t="t" r="r" b="b"/>
            <a:pathLst>
              <a:path w="4777381" h="5643794" extrusionOk="0">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ln>
            <a:noFill/>
          </a:ln>
        </p:spPr>
      </p:pic>
      <p:sp>
        <p:nvSpPr>
          <p:cNvPr id="179" name="Google Shape;179;p2"/>
          <p:cNvSpPr txBox="1"/>
          <p:nvPr/>
        </p:nvSpPr>
        <p:spPr>
          <a:xfrm>
            <a:off x="5462483" y="1082420"/>
            <a:ext cx="6026335" cy="419252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What is </a:t>
            </a:r>
            <a:r>
              <a:rPr lang="en-US" sz="1800" b="1" i="0" u="none" strike="noStrike" cap="none">
                <a:solidFill>
                  <a:schemeClr val="dk1"/>
                </a:solidFill>
                <a:latin typeface="Calibri"/>
                <a:ea typeface="Calibri"/>
                <a:cs typeface="Calibri"/>
                <a:sym typeface="Calibri"/>
              </a:rPr>
              <a:t>Building Hope? </a:t>
            </a:r>
            <a:endParaRPr/>
          </a:p>
          <a:p>
            <a:pPr marL="457200" marR="0" lvl="0" indent="-228600" algn="l" rtl="0">
              <a:lnSpc>
                <a:spcPct val="90000"/>
              </a:lnSpc>
              <a:spcBef>
                <a:spcPts val="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A Diocesan Call to Renewal.</a:t>
            </a:r>
            <a:endParaRPr/>
          </a:p>
          <a:p>
            <a:pPr marL="457200" marR="0" lvl="0" indent="-228600" algn="l" rtl="0">
              <a:lnSpc>
                <a:spcPct val="90000"/>
              </a:lnSpc>
              <a:spcBef>
                <a:spcPts val="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Resource to plan for the future with creativity and hope.</a:t>
            </a:r>
            <a:endParaRPr/>
          </a:p>
          <a:p>
            <a:pPr marL="457200" marR="0" lvl="0" indent="-228600" algn="l" rtl="0">
              <a:lnSpc>
                <a:spcPct val="90000"/>
              </a:lnSpc>
              <a:spcBef>
                <a:spcPts val="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Resource to ensure collaboration and co-responsibility within our church</a:t>
            </a:r>
            <a:endParaRPr/>
          </a:p>
          <a:p>
            <a:pPr marL="0" marR="0" lvl="0" indent="114300" algn="l" rtl="0">
              <a:lnSpc>
                <a:spcPct val="90000"/>
              </a:lnSpc>
              <a:spcBef>
                <a:spcPts val="6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Building Hope consultation was held </a:t>
            </a:r>
            <a:r>
              <a:rPr lang="en-US" sz="1800" b="1" i="0" u="none" strike="noStrike" cap="none">
                <a:solidFill>
                  <a:schemeClr val="dk1"/>
                </a:solidFill>
                <a:latin typeface="Calibri"/>
                <a:ea typeface="Calibri"/>
                <a:cs typeface="Calibri"/>
                <a:sym typeface="Calibri"/>
              </a:rPr>
              <a:t>across the diocese.</a:t>
            </a:r>
            <a:endParaRPr/>
          </a:p>
          <a:p>
            <a:pPr marL="457200" marR="0" lvl="0" indent="-228600" algn="l" rtl="0">
              <a:lnSpc>
                <a:spcPct val="90000"/>
              </a:lnSpc>
              <a:spcBef>
                <a:spcPts val="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3,000 people, mostly lay faithful, responded to our invitation</a:t>
            </a:r>
            <a:endParaRPr/>
          </a:p>
          <a:p>
            <a:pPr marL="457200" marR="0" lvl="0" indent="-114300" algn="l" rtl="0">
              <a:lnSpc>
                <a:spcPct val="90000"/>
              </a:lnSpc>
              <a:spcBef>
                <a:spcPts val="600"/>
              </a:spcBef>
              <a:spcAft>
                <a:spcPts val="0"/>
              </a:spcAft>
              <a:buClr>
                <a:schemeClr val="dk1"/>
              </a:buClr>
              <a:buSzPts val="1800"/>
              <a:buFont typeface="Arial"/>
              <a:buNone/>
            </a:pPr>
            <a:endParaRPr sz="1800" b="1" i="0" u="none" strike="noStrike" cap="none">
              <a:solidFill>
                <a:schemeClr val="dk1"/>
              </a:solidFill>
              <a:latin typeface="Calibri"/>
              <a:ea typeface="Calibri"/>
              <a:cs typeface="Calibri"/>
              <a:sym typeface="Calibri"/>
            </a:endParaRPr>
          </a:p>
          <a:p>
            <a:pPr marL="0" marR="0" lvl="0" indent="0" algn="l" rtl="0">
              <a:lnSpc>
                <a:spcPct val="90000"/>
              </a:lnSpc>
              <a:spcBef>
                <a:spcPts val="600"/>
              </a:spcBef>
              <a:spcAft>
                <a:spcPts val="0"/>
              </a:spcAft>
              <a:buClr>
                <a:schemeClr val="dk1"/>
              </a:buClr>
              <a:buSzPts val="1800"/>
              <a:buFont typeface="Arial"/>
              <a:buChar char="•"/>
            </a:pPr>
            <a:r>
              <a:rPr lang="en-US" sz="1800" b="0" i="0" u="none" strike="noStrike" cap="none">
                <a:solidFill>
                  <a:schemeClr val="dk1"/>
                </a:solidFill>
                <a:latin typeface="Calibri"/>
                <a:ea typeface="Calibri"/>
                <a:cs typeface="Calibri"/>
                <a:sym typeface="Calibri"/>
              </a:rPr>
              <a:t>Now we are in the action phase of Building Hope </a:t>
            </a:r>
            <a:r>
              <a:rPr lang="en-US" sz="1800" b="1" i="0" u="none" strike="noStrike" cap="none">
                <a:solidFill>
                  <a:schemeClr val="dk1"/>
                </a:solidFill>
                <a:latin typeface="Calibri"/>
                <a:ea typeface="Calibri"/>
                <a:cs typeface="Calibri"/>
                <a:sym typeface="Calibri"/>
              </a:rPr>
              <a:t>across the diocese.</a:t>
            </a:r>
            <a:endParaRPr/>
          </a:p>
          <a:p>
            <a:pPr marL="0" marR="0" lvl="0" indent="114300" algn="l" rtl="0">
              <a:lnSpc>
                <a:spcPct val="90000"/>
              </a:lnSpc>
              <a:spcBef>
                <a:spcPts val="600"/>
              </a:spcBef>
              <a:spcAft>
                <a:spcPts val="0"/>
              </a:spcAft>
              <a:buClr>
                <a:schemeClr val="dk1"/>
              </a:buClr>
              <a:buSzPts val="1800"/>
              <a:buFont typeface="Arial"/>
              <a:buNone/>
            </a:pPr>
            <a:endParaRPr sz="1800" b="1" i="0" u="none" strike="noStrike" cap="none">
              <a:solidFill>
                <a:schemeClr val="dk1"/>
              </a:solidFill>
              <a:latin typeface="Calibri"/>
              <a:ea typeface="Calibri"/>
              <a:cs typeface="Calibri"/>
              <a:sym typeface="Calibri"/>
            </a:endParaRPr>
          </a:p>
          <a:p>
            <a:pPr marL="0" marR="0" lvl="0" indent="0" algn="l" rtl="0">
              <a:lnSpc>
                <a:spcPct val="90000"/>
              </a:lnSpc>
              <a:spcBef>
                <a:spcPts val="600"/>
              </a:spcBef>
              <a:spcAft>
                <a:spcPts val="0"/>
              </a:spcAft>
              <a:buClr>
                <a:schemeClr val="dk1"/>
              </a:buClr>
              <a:buSzPts val="1800"/>
              <a:buFont typeface="Arial"/>
              <a:buChar char="•"/>
            </a:pPr>
            <a:r>
              <a:rPr lang="en-US" sz="1800" b="1" i="0" u="none" strike="noStrike" cap="none">
                <a:solidFill>
                  <a:schemeClr val="dk1"/>
                </a:solidFill>
                <a:latin typeface="Calibri"/>
                <a:ea typeface="Calibri"/>
                <a:cs typeface="Calibri"/>
                <a:sym typeface="Calibri"/>
              </a:rPr>
              <a:t>Mission: </a:t>
            </a:r>
            <a:r>
              <a:rPr lang="en-US" sz="1800" b="0" i="1" u="none" strike="noStrike" cap="none">
                <a:solidFill>
                  <a:schemeClr val="dk1"/>
                </a:solidFill>
                <a:latin typeface="Calibri"/>
                <a:ea typeface="Calibri"/>
                <a:cs typeface="Calibri"/>
                <a:sym typeface="Calibri"/>
              </a:rPr>
              <a:t>Encounter with the Person of Jesus makes us who we are, and shapes what we do. Being at the service of this encounter is the heart of our mission</a:t>
            </a:r>
            <a:endParaRPr/>
          </a:p>
          <a:p>
            <a:pPr marL="0" marR="0" lvl="0" indent="114300" algn="l" rtl="0">
              <a:lnSpc>
                <a:spcPct val="90000"/>
              </a:lnSpc>
              <a:spcBef>
                <a:spcPts val="6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3"/>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5" name="Google Shape;185;p3"/>
          <p:cNvSpPr/>
          <p:nvPr/>
        </p:nvSpPr>
        <p:spPr>
          <a:xfrm>
            <a:off x="1" y="0"/>
            <a:ext cx="4167271" cy="6858000"/>
          </a:xfrm>
          <a:custGeom>
            <a:avLst/>
            <a:gdLst/>
            <a:ahLst/>
            <a:cxnLst/>
            <a:rect l="l" t="t" r="r" b="b"/>
            <a:pathLst>
              <a:path w="4167271" h="6858000" extrusionOk="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6" name="Google Shape;186;p3"/>
          <p:cNvSpPr/>
          <p:nvPr/>
        </p:nvSpPr>
        <p:spPr>
          <a:xfrm rot="10800000" flipH="1">
            <a:off x="7550402" y="2455479"/>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87" name="Google Shape;187;p3"/>
          <p:cNvSpPr txBox="1"/>
          <p:nvPr/>
        </p:nvSpPr>
        <p:spPr>
          <a:xfrm>
            <a:off x="4545503" y="541030"/>
            <a:ext cx="7088332" cy="547842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The themes which emerged from the Building Hope consultation demonstrated the many facets of hope to be found in the life of the Church:</a:t>
            </a:r>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liturgy </a:t>
            </a:r>
            <a:endParaRPr/>
          </a:p>
          <a:p>
            <a:pPr marL="285750" marR="0" lvl="0" indent="-28575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faith formation</a:t>
            </a:r>
            <a:endParaRPr/>
          </a:p>
          <a:p>
            <a:pPr marL="285750" marR="0" lvl="0" indent="-28575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community </a:t>
            </a:r>
            <a:endParaRPr/>
          </a:p>
          <a:p>
            <a:pPr marL="285750" marR="0" lvl="0" indent="-28575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prayer</a:t>
            </a:r>
            <a:endParaRPr/>
          </a:p>
          <a:p>
            <a:pPr marL="285750" marR="0" lvl="0" indent="-28575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leadership </a:t>
            </a:r>
            <a:endParaRPr/>
          </a:p>
          <a:p>
            <a:pPr marL="285750" marR="0" lvl="0" indent="-285750" algn="l" rtl="0">
              <a:spcBef>
                <a:spcPts val="0"/>
              </a:spcBef>
              <a:spcAft>
                <a:spcPts val="0"/>
              </a:spcAft>
              <a:buClr>
                <a:schemeClr val="dk1"/>
              </a:buClr>
              <a:buSzPts val="3200"/>
              <a:buFont typeface="Arial"/>
              <a:buChar char="•"/>
            </a:pPr>
            <a:r>
              <a:rPr lang="en-US" sz="3200" b="1">
                <a:solidFill>
                  <a:schemeClr val="dk1"/>
                </a:solidFill>
                <a:latin typeface="Calibri"/>
                <a:ea typeface="Calibri"/>
                <a:cs typeface="Calibri"/>
                <a:sym typeface="Calibri"/>
              </a:rPr>
              <a:t>social justice initiatives</a:t>
            </a:r>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a:solidFill>
                  <a:schemeClr val="dk1"/>
                </a:solidFill>
                <a:latin typeface="Calibri"/>
                <a:ea typeface="Calibri"/>
                <a:cs typeface="Calibri"/>
                <a:sym typeface="Calibri"/>
              </a:rPr>
              <a:t>These themes provide a framework for the development of a pastoral strategy.</a:t>
            </a:r>
            <a:endParaRPr/>
          </a:p>
        </p:txBody>
      </p:sp>
      <p:pic>
        <p:nvPicPr>
          <p:cNvPr id="188" name="Google Shape;188;p3" descr="Building Hope – Lucan South Parish"/>
          <p:cNvPicPr preferRelativeResize="0"/>
          <p:nvPr/>
        </p:nvPicPr>
        <p:blipFill rotWithShape="1">
          <a:blip r:embed="rId3">
            <a:alphaModFix/>
          </a:blip>
          <a:srcRect/>
          <a:stretch/>
        </p:blipFill>
        <p:spPr>
          <a:xfrm>
            <a:off x="463803" y="2312137"/>
            <a:ext cx="2395369" cy="193621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3"/>
        <p:cNvGrpSpPr/>
        <p:nvPr/>
      </p:nvGrpSpPr>
      <p:grpSpPr>
        <a:xfrm>
          <a:off x="0" y="0"/>
          <a:ext cx="0" cy="0"/>
          <a:chOff x="0" y="0"/>
          <a:chExt cx="0" cy="0"/>
        </a:xfrm>
      </p:grpSpPr>
      <p:sp>
        <p:nvSpPr>
          <p:cNvPr id="194" name="Google Shape;194;p4"/>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5" name="Google Shape;195;p4"/>
          <p:cNvSpPr/>
          <p:nvPr/>
        </p:nvSpPr>
        <p:spPr>
          <a:xfrm>
            <a:off x="1" y="0"/>
            <a:ext cx="4167271" cy="6858000"/>
          </a:xfrm>
          <a:custGeom>
            <a:avLst/>
            <a:gdLst/>
            <a:ahLst/>
            <a:cxnLst/>
            <a:rect l="l" t="t" r="r" b="b"/>
            <a:pathLst>
              <a:path w="4167271" h="6858000" extrusionOk="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6" name="Google Shape;196;p4"/>
          <p:cNvSpPr/>
          <p:nvPr/>
        </p:nvSpPr>
        <p:spPr>
          <a:xfrm rot="10800000" flipH="1">
            <a:off x="7550402" y="2455479"/>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97" name="Google Shape;197;p4"/>
          <p:cNvSpPr txBox="1"/>
          <p:nvPr/>
        </p:nvSpPr>
        <p:spPr>
          <a:xfrm>
            <a:off x="4167272" y="466689"/>
            <a:ext cx="7378043" cy="600164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Our Hope in Christ</a:t>
            </a:r>
            <a:r>
              <a:rPr lang="en-US" sz="2400">
                <a:solidFill>
                  <a:schemeClr val="dk1"/>
                </a:solidFill>
                <a:latin typeface="Calibri"/>
                <a:ea typeface="Calibri"/>
                <a:cs typeface="Calibri"/>
                <a:sym typeface="Calibri"/>
              </a:rPr>
              <a:t> orientates Christians towards the future. Hope demands honesty about past failings and scars. </a:t>
            </a:r>
            <a:r>
              <a:rPr lang="en-US" sz="2400" b="1">
                <a:solidFill>
                  <a:schemeClr val="dk1"/>
                </a:solidFill>
                <a:latin typeface="Calibri"/>
                <a:ea typeface="Calibri"/>
                <a:cs typeface="Calibri"/>
                <a:sym typeface="Calibri"/>
              </a:rPr>
              <a:t>Hope</a:t>
            </a:r>
            <a:r>
              <a:rPr lang="en-US" sz="2400">
                <a:solidFill>
                  <a:schemeClr val="dk1"/>
                </a:solidFill>
                <a:latin typeface="Calibri"/>
                <a:ea typeface="Calibri"/>
                <a:cs typeface="Calibri"/>
                <a:sym typeface="Calibri"/>
              </a:rPr>
              <a:t> as realism, faithfulness and imagination counters nostalgia, denial, and conformity, which distract us from a brighter future.</a:t>
            </a:r>
            <a:endParaRPr/>
          </a:p>
          <a:p>
            <a:pPr marL="0" marR="0" lvl="0" indent="0" algn="ctr" rtl="0">
              <a:spcBef>
                <a:spcPts val="0"/>
              </a:spcBef>
              <a:spcAft>
                <a:spcPts val="0"/>
              </a:spcAft>
              <a:buNone/>
            </a:pPr>
            <a:endParaRPr sz="2400">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a:solidFill>
                  <a:schemeClr val="dk1"/>
                </a:solidFill>
                <a:latin typeface="Calibri"/>
                <a:ea typeface="Calibri"/>
                <a:cs typeface="Calibri"/>
                <a:sym typeface="Calibri"/>
              </a:rPr>
              <a:t>In today’s world our Christian hope is Solid. This frees us, to be </a:t>
            </a:r>
            <a:r>
              <a:rPr lang="en-US" sz="2400" b="1">
                <a:solidFill>
                  <a:schemeClr val="dk1"/>
                </a:solidFill>
                <a:latin typeface="Calibri"/>
                <a:ea typeface="Calibri"/>
                <a:cs typeface="Calibri"/>
                <a:sym typeface="Calibri"/>
              </a:rPr>
              <a:t>ambitious,</a:t>
            </a:r>
            <a:r>
              <a:rPr lang="en-US" sz="2400">
                <a:solidFill>
                  <a:schemeClr val="dk1"/>
                </a:solidFill>
                <a:latin typeface="Calibri"/>
                <a:ea typeface="Calibri"/>
                <a:cs typeface="Calibri"/>
                <a:sym typeface="Calibri"/>
              </a:rPr>
              <a:t> to be </a:t>
            </a:r>
            <a:r>
              <a:rPr lang="en-US" sz="2400" b="1">
                <a:solidFill>
                  <a:schemeClr val="dk1"/>
                </a:solidFill>
                <a:latin typeface="Calibri"/>
                <a:ea typeface="Calibri"/>
                <a:cs typeface="Calibri"/>
                <a:sym typeface="Calibri"/>
              </a:rPr>
              <a:t>brave. </a:t>
            </a:r>
            <a:r>
              <a:rPr lang="en-US" sz="2400">
                <a:solidFill>
                  <a:schemeClr val="dk1"/>
                </a:solidFill>
                <a:latin typeface="Calibri"/>
                <a:ea typeface="Calibri"/>
                <a:cs typeface="Calibri"/>
                <a:sym typeface="Calibri"/>
              </a:rPr>
              <a:t>It is a </a:t>
            </a:r>
            <a:r>
              <a:rPr lang="en-US" sz="2400" b="1">
                <a:solidFill>
                  <a:schemeClr val="dk1"/>
                </a:solidFill>
                <a:latin typeface="Calibri"/>
                <a:ea typeface="Calibri"/>
                <a:cs typeface="Calibri"/>
                <a:sym typeface="Calibri"/>
              </a:rPr>
              <a:t>new beginning</a:t>
            </a:r>
            <a:endParaRPr sz="2400">
              <a:solidFill>
                <a:schemeClr val="dk1"/>
              </a:solidFill>
              <a:latin typeface="Calibri"/>
              <a:ea typeface="Calibri"/>
              <a:cs typeface="Calibri"/>
              <a:sym typeface="Calibri"/>
            </a:endParaRPr>
          </a:p>
          <a:p>
            <a:pPr marL="0" marR="0" lvl="0" indent="0" algn="ctr" rtl="0">
              <a:spcBef>
                <a:spcPts val="0"/>
              </a:spcBef>
              <a:spcAft>
                <a:spcPts val="0"/>
              </a:spcAft>
              <a:buNone/>
            </a:pPr>
            <a:endParaRPr sz="2400">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a:solidFill>
                  <a:schemeClr val="dk1"/>
                </a:solidFill>
                <a:latin typeface="Calibri"/>
                <a:ea typeface="Calibri"/>
                <a:cs typeface="Calibri"/>
                <a:sym typeface="Calibri"/>
              </a:rPr>
              <a:t>In all we plan together, we have to remain </a:t>
            </a:r>
            <a:r>
              <a:rPr lang="en-US" sz="2400" b="1">
                <a:solidFill>
                  <a:schemeClr val="dk1"/>
                </a:solidFill>
                <a:latin typeface="Calibri"/>
                <a:ea typeface="Calibri"/>
                <a:cs typeface="Calibri"/>
                <a:sym typeface="Calibri"/>
              </a:rPr>
              <a:t>open to the</a:t>
            </a:r>
            <a:endParaRPr/>
          </a:p>
          <a:p>
            <a:pPr marL="0" marR="0" lvl="0" indent="0" algn="ctr" rtl="0">
              <a:spcBef>
                <a:spcPts val="0"/>
              </a:spcBef>
              <a:spcAft>
                <a:spcPts val="0"/>
              </a:spcAft>
              <a:buNone/>
            </a:pPr>
            <a:r>
              <a:rPr lang="en-US" sz="2400" b="1">
                <a:solidFill>
                  <a:schemeClr val="dk1"/>
                </a:solidFill>
                <a:latin typeface="Calibri"/>
                <a:ea typeface="Calibri"/>
                <a:cs typeface="Calibri"/>
                <a:sym typeface="Calibri"/>
              </a:rPr>
              <a:t>Spirit</a:t>
            </a:r>
            <a:r>
              <a:rPr lang="en-US" sz="2400">
                <a:solidFill>
                  <a:schemeClr val="dk1"/>
                </a:solidFill>
                <a:latin typeface="Calibri"/>
                <a:ea typeface="Calibri"/>
                <a:cs typeface="Calibri"/>
                <a:sym typeface="Calibri"/>
              </a:rPr>
              <a:t>, and listening to where the Spirit is calling us.</a:t>
            </a:r>
            <a:endParaRPr/>
          </a:p>
          <a:p>
            <a:pPr marL="0" marR="0" lvl="0" indent="0" algn="ctr" rtl="0">
              <a:spcBef>
                <a:spcPts val="0"/>
              </a:spcBef>
              <a:spcAft>
                <a:spcPts val="0"/>
              </a:spcAft>
              <a:buNone/>
            </a:pPr>
            <a:endParaRPr sz="2400">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a:solidFill>
                  <a:schemeClr val="dk1"/>
                </a:solidFill>
                <a:latin typeface="Calibri"/>
                <a:ea typeface="Calibri"/>
                <a:cs typeface="Calibri"/>
                <a:sym typeface="Calibri"/>
              </a:rPr>
              <a:t>True hope is best experienced </a:t>
            </a:r>
            <a:endParaRPr/>
          </a:p>
          <a:p>
            <a:pPr marL="0" marR="0" lvl="0" indent="0" algn="ctr" rtl="0">
              <a:spcBef>
                <a:spcPts val="0"/>
              </a:spcBef>
              <a:spcAft>
                <a:spcPts val="0"/>
              </a:spcAft>
              <a:buNone/>
            </a:pPr>
            <a:r>
              <a:rPr lang="en-US" sz="2400">
                <a:solidFill>
                  <a:schemeClr val="dk1"/>
                </a:solidFill>
                <a:latin typeface="Calibri"/>
                <a:ea typeface="Calibri"/>
                <a:cs typeface="Calibri"/>
                <a:sym typeface="Calibri"/>
              </a:rPr>
              <a:t>when we </a:t>
            </a:r>
            <a:r>
              <a:rPr lang="en-US" sz="2400" b="1">
                <a:solidFill>
                  <a:schemeClr val="dk1"/>
                </a:solidFill>
                <a:latin typeface="Calibri"/>
                <a:ea typeface="Calibri"/>
                <a:cs typeface="Calibri"/>
                <a:sym typeface="Calibri"/>
              </a:rPr>
              <a:t>support</a:t>
            </a:r>
            <a:r>
              <a:rPr lang="en-US" sz="2400">
                <a:solidFill>
                  <a:schemeClr val="dk1"/>
                </a:solidFill>
                <a:latin typeface="Calibri"/>
                <a:ea typeface="Calibri"/>
                <a:cs typeface="Calibri"/>
                <a:sym typeface="Calibri"/>
              </a:rPr>
              <a:t> each other.</a:t>
            </a:r>
            <a:endParaRPr/>
          </a:p>
          <a:p>
            <a:pPr marL="0" marR="0" lvl="0" indent="0" algn="ctr" rtl="0">
              <a:spcBef>
                <a:spcPts val="0"/>
              </a:spcBef>
              <a:spcAft>
                <a:spcPts val="0"/>
              </a:spcAft>
              <a:buNone/>
            </a:pPr>
            <a:endParaRPr sz="2400">
              <a:solidFill>
                <a:schemeClr val="dk1"/>
              </a:solidFill>
              <a:latin typeface="Calibri"/>
              <a:ea typeface="Calibri"/>
              <a:cs typeface="Calibri"/>
              <a:sym typeface="Calibri"/>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
        <p:nvSpPr>
          <p:cNvPr id="198" name="Google Shape;198;p4"/>
          <p:cNvSpPr/>
          <p:nvPr/>
        </p:nvSpPr>
        <p:spPr>
          <a:xfrm>
            <a:off x="-1630836" y="-490194"/>
            <a:ext cx="5872898" cy="7824247"/>
          </a:xfrm>
          <a:prstGeom prst="ellipse">
            <a:avLst/>
          </a:prstGeom>
          <a:blipFill rotWithShape="1">
            <a:blip r:embed="rId3">
              <a:alphaModFix/>
            </a:blip>
            <a:stretch>
              <a:fillRect/>
            </a:stretch>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9" name="Google Shape;199;p4"/>
          <p:cNvSpPr txBox="1"/>
          <p:nvPr/>
        </p:nvSpPr>
        <p:spPr>
          <a:xfrm>
            <a:off x="-2543665" y="205967"/>
            <a:ext cx="7378043"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a:solidFill>
                  <a:schemeClr val="lt1"/>
                </a:solidFill>
                <a:latin typeface="Courgette"/>
                <a:ea typeface="Courgette"/>
                <a:cs typeface="Courgette"/>
                <a:sym typeface="Courgette"/>
              </a:rPr>
              <a:t> Hope</a:t>
            </a:r>
            <a:endParaRPr sz="4800">
              <a:solidFill>
                <a:schemeClr val="lt1"/>
              </a:solidFill>
              <a:latin typeface="Courgette"/>
              <a:ea typeface="Courgette"/>
              <a:cs typeface="Courgette"/>
              <a:sym typeface="Courgett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5"/>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6" name="Google Shape;206;p5"/>
          <p:cNvSpPr/>
          <p:nvPr/>
        </p:nvSpPr>
        <p:spPr>
          <a:xfrm>
            <a:off x="1" y="0"/>
            <a:ext cx="4167271" cy="6858000"/>
          </a:xfrm>
          <a:custGeom>
            <a:avLst/>
            <a:gdLst/>
            <a:ahLst/>
            <a:cxnLst/>
            <a:rect l="l" t="t" r="r" b="b"/>
            <a:pathLst>
              <a:path w="4167271" h="6858000" extrusionOk="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7" name="Google Shape;207;p5"/>
          <p:cNvSpPr/>
          <p:nvPr/>
        </p:nvSpPr>
        <p:spPr>
          <a:xfrm rot="10800000" flipH="1">
            <a:off x="7550402" y="2455479"/>
            <a:ext cx="4083433" cy="4083433"/>
          </a:xfrm>
          <a:prstGeom prst="arc">
            <a:avLst>
              <a:gd name="adj1" fmla="val 16200000"/>
              <a:gd name="adj2" fmla="val 0"/>
            </a:avLst>
          </a:prstGeom>
          <a:noFill/>
          <a:ln w="127000" cap="rnd" cmpd="sng">
            <a:solidFill>
              <a:schemeClr val="accent4"/>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08" name="Google Shape;208;p5"/>
          <p:cNvSpPr txBox="1"/>
          <p:nvPr/>
        </p:nvSpPr>
        <p:spPr>
          <a:xfrm>
            <a:off x="4411164" y="684133"/>
            <a:ext cx="7038291" cy="369331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Reality check - We are facing many big </a:t>
            </a:r>
            <a:r>
              <a:rPr lang="en-US" sz="1800" b="1">
                <a:solidFill>
                  <a:schemeClr val="dk1"/>
                </a:solidFill>
                <a:latin typeface="Calibri"/>
                <a:ea typeface="Calibri"/>
                <a:cs typeface="Calibri"/>
                <a:sym typeface="Calibri"/>
              </a:rPr>
              <a:t>challenges</a:t>
            </a:r>
            <a:r>
              <a:rPr lang="en-US" sz="1800">
                <a:solidFill>
                  <a:schemeClr val="dk1"/>
                </a:solidFill>
                <a:latin typeface="Calibri"/>
                <a:ea typeface="Calibri"/>
                <a:cs typeface="Calibri"/>
                <a:sym typeface="Calibri"/>
              </a:rPr>
              <a:t>:</a:t>
            </a:r>
            <a:endParaRPr/>
          </a:p>
          <a:p>
            <a:pPr marL="457200" marR="0" lvl="0" indent="-45720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Reducing number of priests</a:t>
            </a:r>
            <a:endParaRPr/>
          </a:p>
          <a:p>
            <a:pPr marL="457200" marR="0" lvl="0" indent="-45720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Ageing church</a:t>
            </a:r>
            <a:endParaRPr/>
          </a:p>
          <a:p>
            <a:pPr marL="457200" marR="0" lvl="0" indent="-45720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The number of volunteers is not sustainable</a:t>
            </a:r>
            <a:endParaRPr/>
          </a:p>
          <a:p>
            <a:pPr marL="457200" marR="0" lvl="0" indent="-45720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Financial challenges</a:t>
            </a:r>
            <a:endParaRPr/>
          </a:p>
          <a:p>
            <a:pPr marL="0" marR="0" lvl="0" indent="0" algn="ctr" rtl="0">
              <a:spcBef>
                <a:spcPts val="0"/>
              </a:spcBef>
              <a:spcAft>
                <a:spcPts val="0"/>
              </a:spcAft>
              <a:buNone/>
            </a:pPr>
            <a:endParaRPr sz="1800">
              <a:solidFill>
                <a:schemeClr val="dk1"/>
              </a:solidFill>
              <a:latin typeface="Calibri"/>
              <a:ea typeface="Calibri"/>
              <a:cs typeface="Calibri"/>
              <a:sym typeface="Calibri"/>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The </a:t>
            </a:r>
            <a:r>
              <a:rPr lang="en-US" sz="1800" b="1">
                <a:solidFill>
                  <a:schemeClr val="dk1"/>
                </a:solidFill>
                <a:latin typeface="Calibri"/>
                <a:ea typeface="Calibri"/>
                <a:cs typeface="Calibri"/>
                <a:sym typeface="Calibri"/>
              </a:rPr>
              <a:t>current path</a:t>
            </a:r>
            <a:r>
              <a:rPr lang="en-US" sz="1800">
                <a:solidFill>
                  <a:schemeClr val="dk1"/>
                </a:solidFill>
                <a:latin typeface="Calibri"/>
                <a:ea typeface="Calibri"/>
                <a:cs typeface="Calibri"/>
                <a:sym typeface="Calibri"/>
              </a:rPr>
              <a:t>, existing structures and practices will lead to </a:t>
            </a:r>
            <a:r>
              <a:rPr lang="en-US" sz="1800" b="1">
                <a:solidFill>
                  <a:schemeClr val="dk1"/>
                </a:solidFill>
                <a:latin typeface="Calibri"/>
                <a:ea typeface="Calibri"/>
                <a:cs typeface="Calibri"/>
                <a:sym typeface="Calibri"/>
              </a:rPr>
              <a:t>collapse.</a:t>
            </a:r>
            <a:endParaRPr/>
          </a:p>
          <a:p>
            <a:pPr marL="0" marR="0" lvl="0" indent="0" algn="ctr" rtl="0">
              <a:spcBef>
                <a:spcPts val="0"/>
              </a:spcBef>
              <a:spcAft>
                <a:spcPts val="0"/>
              </a:spcAft>
              <a:buNone/>
            </a:pPr>
            <a:endParaRPr sz="1800" b="1">
              <a:solidFill>
                <a:schemeClr val="dk1"/>
              </a:solidFill>
              <a:latin typeface="Calibri"/>
              <a:ea typeface="Calibri"/>
              <a:cs typeface="Calibri"/>
              <a:sym typeface="Calibri"/>
            </a:endParaRPr>
          </a:p>
          <a:p>
            <a:pPr marL="0" marR="0" lvl="0" indent="0" algn="ctr" rtl="0">
              <a:spcBef>
                <a:spcPts val="0"/>
              </a:spcBef>
              <a:spcAft>
                <a:spcPts val="0"/>
              </a:spcAft>
              <a:buNone/>
            </a:pPr>
            <a:r>
              <a:rPr lang="en-US" sz="2000" b="1">
                <a:solidFill>
                  <a:schemeClr val="dk1"/>
                </a:solidFill>
                <a:latin typeface="Calibri"/>
                <a:ea typeface="Calibri"/>
                <a:cs typeface="Calibri"/>
                <a:sym typeface="Calibri"/>
              </a:rPr>
              <a:t>Co-responsibility is key!</a:t>
            </a:r>
            <a:endParaRPr/>
          </a:p>
          <a:p>
            <a:pPr marL="0" marR="0" lvl="0" indent="0" algn="ctr" rtl="0">
              <a:spcBef>
                <a:spcPts val="0"/>
              </a:spcBef>
              <a:spcAft>
                <a:spcPts val="0"/>
              </a:spcAft>
              <a:buNone/>
            </a:pPr>
            <a:endParaRPr sz="1800" b="1">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We need to be </a:t>
            </a:r>
            <a:r>
              <a:rPr lang="en-US" sz="1800" b="1">
                <a:solidFill>
                  <a:schemeClr val="dk1"/>
                </a:solidFill>
                <a:latin typeface="Calibri"/>
                <a:ea typeface="Calibri"/>
                <a:cs typeface="Calibri"/>
                <a:sym typeface="Calibri"/>
              </a:rPr>
              <a:t>brave</a:t>
            </a:r>
            <a:r>
              <a:rPr lang="en-US" sz="1800">
                <a:solidFill>
                  <a:schemeClr val="dk1"/>
                </a:solidFill>
                <a:latin typeface="Calibri"/>
                <a:ea typeface="Calibri"/>
                <a:cs typeface="Calibri"/>
                <a:sym typeface="Calibri"/>
              </a:rPr>
              <a:t> in reimagining our Church, to inspire and support a living faith in a secularized society. We have </a:t>
            </a:r>
            <a:r>
              <a:rPr lang="en-US" sz="1800" b="1">
                <a:solidFill>
                  <a:schemeClr val="dk1"/>
                </a:solidFill>
                <a:latin typeface="Calibri"/>
                <a:ea typeface="Calibri"/>
                <a:cs typeface="Calibri"/>
                <a:sym typeface="Calibri"/>
              </a:rPr>
              <a:t>an opportunity to recommit to the renewal of the Church in its mission </a:t>
            </a:r>
            <a:r>
              <a:rPr lang="en-US" sz="1800">
                <a:solidFill>
                  <a:schemeClr val="dk1"/>
                </a:solidFill>
                <a:latin typeface="Calibri"/>
                <a:ea typeface="Calibri"/>
                <a:cs typeface="Calibri"/>
                <a:sym typeface="Calibri"/>
              </a:rPr>
              <a:t>to reveal God’s love in Christ.</a:t>
            </a:r>
            <a:endParaRPr/>
          </a:p>
        </p:txBody>
      </p:sp>
      <p:pic>
        <p:nvPicPr>
          <p:cNvPr id="209" name="Google Shape;209;p5" descr="Building Hope – Lucan South Parish"/>
          <p:cNvPicPr preferRelativeResize="0"/>
          <p:nvPr/>
        </p:nvPicPr>
        <p:blipFill rotWithShape="1">
          <a:blip r:embed="rId3">
            <a:alphaModFix/>
          </a:blip>
          <a:srcRect/>
          <a:stretch/>
        </p:blipFill>
        <p:spPr>
          <a:xfrm>
            <a:off x="643233" y="2560985"/>
            <a:ext cx="2395369" cy="1936210"/>
          </a:xfrm>
          <a:prstGeom prst="rect">
            <a:avLst/>
          </a:prstGeom>
          <a:noFill/>
          <a:ln>
            <a:noFill/>
          </a:ln>
        </p:spPr>
      </p:pic>
      <p:sp>
        <p:nvSpPr>
          <p:cNvPr id="210" name="Google Shape;210;p5"/>
          <p:cNvSpPr txBox="1"/>
          <p:nvPr/>
        </p:nvSpPr>
        <p:spPr>
          <a:xfrm>
            <a:off x="3213081" y="111234"/>
            <a:ext cx="8674642"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chemeClr val="dk1"/>
                </a:solidFill>
                <a:latin typeface="Calibri"/>
                <a:ea typeface="Calibri"/>
                <a:cs typeface="Calibri"/>
                <a:sym typeface="Calibri"/>
              </a:rPr>
              <a:t>Why the Urgency of the Building Hope 2025-2027 Strategy?</a:t>
            </a:r>
            <a:endParaRPr/>
          </a:p>
        </p:txBody>
      </p:sp>
      <p:sp>
        <p:nvSpPr>
          <p:cNvPr id="211" name="Google Shape;211;p5"/>
          <p:cNvSpPr/>
          <p:nvPr/>
        </p:nvSpPr>
        <p:spPr>
          <a:xfrm>
            <a:off x="4313935" y="4648230"/>
            <a:ext cx="6472934" cy="1200329"/>
          </a:xfrm>
          <a:prstGeom prst="roundRect">
            <a:avLst>
              <a:gd name="adj" fmla="val 16667"/>
            </a:avLst>
          </a:prstGeom>
          <a:solidFill>
            <a:srgbClr val="EDEDED"/>
          </a:solidFill>
          <a:ln w="12700" cap="flat" cmpd="sng">
            <a:solidFill>
              <a:srgbClr val="EDEDE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2" name="Google Shape;212;p5"/>
          <p:cNvSpPr txBox="1"/>
          <p:nvPr/>
        </p:nvSpPr>
        <p:spPr>
          <a:xfrm>
            <a:off x="4411164" y="4648230"/>
            <a:ext cx="647293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i="1">
                <a:solidFill>
                  <a:schemeClr val="dk1"/>
                </a:solidFill>
                <a:latin typeface="Calibri"/>
                <a:ea typeface="Calibri"/>
                <a:cs typeface="Calibri"/>
                <a:sym typeface="Calibri"/>
              </a:rPr>
              <a:t>“Let us look at the Church – and the world – with the eyes of God. Smallness is not an end-point, but a beginning. This is how the church began. It is always how the Church begins” ~ Building Hope Strategic resource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6"/>
          <p:cNvSpPr/>
          <p:nvPr/>
        </p:nvSpPr>
        <p:spPr>
          <a:xfrm>
            <a:off x="0" y="1913641"/>
            <a:ext cx="12192000" cy="4944359"/>
          </a:xfrm>
          <a:prstGeom prst="rect">
            <a:avLst/>
          </a:prstGeom>
          <a:solidFill>
            <a:srgbClr val="FBE4D4"/>
          </a:solidFill>
          <a:ln w="12700" cap="flat" cmpd="sng">
            <a:solidFill>
              <a:srgbClr val="FBE4D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9" name="Google Shape;219;p6"/>
          <p:cNvSpPr/>
          <p:nvPr/>
        </p:nvSpPr>
        <p:spPr>
          <a:xfrm>
            <a:off x="-2360411" y="-483124"/>
            <a:ext cx="5872898" cy="7824247"/>
          </a:xfrm>
          <a:prstGeom prst="ellipse">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0" name="Google Shape;220;p6"/>
          <p:cNvSpPr txBox="1"/>
          <p:nvPr/>
        </p:nvSpPr>
        <p:spPr>
          <a:xfrm>
            <a:off x="3985154" y="2196428"/>
            <a:ext cx="7512939" cy="452431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dk1"/>
                </a:solidFill>
                <a:latin typeface="Calibri"/>
                <a:ea typeface="Calibri"/>
                <a:cs typeface="Calibri"/>
                <a:sym typeface="Calibri"/>
              </a:rPr>
              <a:t>The Building Hope Prayer</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May the risen Christ sow seeds of hope and new life deep within us. May our hearts and minds be filled with your Word, bringing forth truth, justice and peace. May the Holy Spirit working in and through us do much more than we can dare to imagine as we live out our baptismal calling in humble and loving service. We make this our prayer through Christ Our Lord. Amen.</a:t>
            </a:r>
            <a:endParaRPr/>
          </a:p>
          <a:p>
            <a:pPr marL="0" marR="0" lvl="0" indent="0" algn="ctr" rtl="0">
              <a:spcBef>
                <a:spcPts val="0"/>
              </a:spcBef>
              <a:spcAft>
                <a:spcPts val="0"/>
              </a:spcAft>
              <a:buNone/>
            </a:pPr>
            <a:endParaRPr sz="1800">
              <a:solidFill>
                <a:schemeClr val="dk1"/>
              </a:solidFill>
              <a:latin typeface="Calibri"/>
              <a:ea typeface="Calibri"/>
              <a:cs typeface="Calibri"/>
              <a:sym typeface="Calibri"/>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Mary, Mother of the Church, pray for us.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St Laurence O’Toole, pray for us.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St Kevin, pray for us.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St Brigid, pray for us.</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St Cronan, pray for us.</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St Finian, pray for us.</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St Patrick, pray for us.</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St Ita, pray for us.</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St Colmcille, pray for us.</a:t>
            </a:r>
            <a:endParaRPr/>
          </a:p>
        </p:txBody>
      </p:sp>
      <p:sp>
        <p:nvSpPr>
          <p:cNvPr id="221" name="Google Shape;221;p6"/>
          <p:cNvSpPr/>
          <p:nvPr/>
        </p:nvSpPr>
        <p:spPr>
          <a:xfrm>
            <a:off x="-2256817" y="115094"/>
            <a:ext cx="15184877" cy="1631216"/>
          </a:xfrm>
          <a:prstGeom prst="roundRect">
            <a:avLst>
              <a:gd name="adj" fmla="val 16667"/>
            </a:avLst>
          </a:prstGeom>
          <a:solidFill>
            <a:srgbClr val="EDEDED"/>
          </a:solidFill>
          <a:ln w="12700" cap="flat" cmpd="sng">
            <a:solidFill>
              <a:srgbClr val="EDEDED"/>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22" name="Google Shape;222;p6" descr="Building Hope – Lucan South Parish"/>
          <p:cNvPicPr preferRelativeResize="0"/>
          <p:nvPr/>
        </p:nvPicPr>
        <p:blipFill rotWithShape="1">
          <a:blip r:embed="rId3">
            <a:alphaModFix/>
          </a:blip>
          <a:srcRect/>
          <a:stretch/>
        </p:blipFill>
        <p:spPr>
          <a:xfrm>
            <a:off x="383466" y="2460895"/>
            <a:ext cx="2395369" cy="1936210"/>
          </a:xfrm>
          <a:prstGeom prst="rect">
            <a:avLst/>
          </a:prstGeom>
          <a:noFill/>
          <a:ln>
            <a:noFill/>
          </a:ln>
        </p:spPr>
      </p:pic>
      <p:sp>
        <p:nvSpPr>
          <p:cNvPr id="223" name="Google Shape;223;p6"/>
          <p:cNvSpPr txBox="1"/>
          <p:nvPr/>
        </p:nvSpPr>
        <p:spPr>
          <a:xfrm>
            <a:off x="249810" y="222112"/>
            <a:ext cx="11692379" cy="155427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900" b="1">
                <a:solidFill>
                  <a:schemeClr val="dk1"/>
                </a:solidFill>
                <a:latin typeface="Calibri"/>
                <a:ea typeface="Calibri"/>
                <a:cs typeface="Calibri"/>
                <a:sym typeface="Calibri"/>
              </a:rPr>
              <a:t>Vision of Building Hope: </a:t>
            </a:r>
            <a:r>
              <a:rPr lang="en-US" sz="1900" i="1">
                <a:solidFill>
                  <a:schemeClr val="dk1"/>
                </a:solidFill>
                <a:latin typeface="Calibri"/>
                <a:ea typeface="Calibri"/>
                <a:cs typeface="Calibri"/>
                <a:sym typeface="Calibri"/>
              </a:rPr>
              <a:t>We are called to develop new ways to accompany the people of our time. This will require a shift of mind-set in everyone. Within the reality of our cultural, social and church context, we must create new possibilities for mission. Aware of the need for responsible stewardship, and of the diminishing resources available of time, talent and treasure, we enter an ongoing process of prayerful dialogue, discernment and decision making, concerning our missionary priorities.</a:t>
            </a:r>
            <a:endParaRPr/>
          </a:p>
        </p:txBody>
      </p:sp>
    </p:spTree>
  </p:cSld>
  <p:clrMapOvr>
    <a:masterClrMapping/>
  </p:clrMapOvr>
</p:sld>
</file>

<file path=ppt/theme/theme1.xml><?xml version="1.0" encoding="utf-8"?>
<a:theme xmlns:a="http://schemas.openxmlformats.org/drawingml/2006/main" name="Office 2013 - 2022 Theme">
  <a:themeElements>
    <a:clrScheme name="Office 2013 - 2022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639</Words>
  <Application>Microsoft Office PowerPoint</Application>
  <PresentationFormat>Widescreen</PresentationFormat>
  <Paragraphs>62</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Courgette</vt:lpstr>
      <vt:lpstr>Arial</vt:lpstr>
      <vt:lpstr>Office 2013 - 2022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Fr. John Daly</dc:creator>
  <cp:lastModifiedBy>Sarah Oliver</cp:lastModifiedBy>
  <cp:revision>2</cp:revision>
  <dcterms:created xsi:type="dcterms:W3CDTF">2025-02-18T14:55:39Z</dcterms:created>
  <dcterms:modified xsi:type="dcterms:W3CDTF">2025-05-31T15:37:38Z</dcterms:modified>
</cp:coreProperties>
</file>